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sldIdLst>
    <p:sldId id="256" r:id="rId3"/>
    <p:sldId id="257" r:id="rId4"/>
    <p:sldId id="259" r:id="rId5"/>
    <p:sldId id="274" r:id="rId6"/>
    <p:sldId id="260" r:id="rId7"/>
    <p:sldId id="261" r:id="rId8"/>
    <p:sldId id="275" r:id="rId9"/>
    <p:sldId id="280" r:id="rId10"/>
    <p:sldId id="278" r:id="rId11"/>
    <p:sldId id="262" r:id="rId12"/>
    <p:sldId id="266" r:id="rId13"/>
    <p:sldId id="276" r:id="rId14"/>
    <p:sldId id="281" r:id="rId15"/>
    <p:sldId id="279" r:id="rId16"/>
    <p:sldId id="263" r:id="rId17"/>
    <p:sldId id="269" r:id="rId18"/>
    <p:sldId id="270" r:id="rId19"/>
    <p:sldId id="282" r:id="rId20"/>
    <p:sldId id="271" r:id="rId21"/>
    <p:sldId id="284" r:id="rId22"/>
    <p:sldId id="272" r:id="rId23"/>
  </p:sldIdLst>
  <p:sldSz cx="18288000" cy="10287000"/>
  <p:notesSz cx="6858000" cy="9144000"/>
  <p:embeddedFontLst>
    <p:embeddedFont>
      <p:font typeface="Calibri" panose="020F0502020204030204" pitchFamily="34" charset="0"/>
      <p:regular r:id="rId24"/>
      <p:bold r:id="rId25"/>
      <p:italic r:id="rId26"/>
      <p:boldItalic r:id="rId27"/>
    </p:embeddedFont>
    <p:embeddedFont>
      <p:font typeface="Times New Roman Bold" panose="02020803070505020304" pitchFamily="18" charset="0"/>
      <p:bold r:id="rId28"/>
    </p:embeddedFont>
    <p:embeddedFont>
      <p:font typeface="Calibri Light" panose="020F0302020204030204" pitchFamily="34" charset="0"/>
      <p:regular r:id="rId29"/>
      <p: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account" initials="Ma" lastIdx="0" clrIdx="0">
    <p:extLst>
      <p:ext uri="{19B8F6BF-5375-455C-9EA6-DF929625EA0E}">
        <p15:presenceInfo xmlns:p15="http://schemas.microsoft.com/office/powerpoint/2012/main" userId="7e440c28536238d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0D0F63"/>
    <a:srgbClr val="070262"/>
    <a:srgbClr val="07026A"/>
    <a:srgbClr val="0A038F"/>
    <a:srgbClr val="0F2351"/>
    <a:srgbClr val="000036"/>
    <a:srgbClr val="002846"/>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799" autoAdjust="0"/>
  </p:normalViewPr>
  <p:slideViewPr>
    <p:cSldViewPr>
      <p:cViewPr varScale="1">
        <p:scale>
          <a:sx n="58" d="100"/>
          <a:sy n="58" d="100"/>
        </p:scale>
        <p:origin x="144"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F57101-8D7D-44AD-BDCC-EA2BC32220FB}" type="doc">
      <dgm:prSet loTypeId="urn:microsoft.com/office/officeart/2005/8/layout/hProcess7" loCatId="process" qsTypeId="urn:microsoft.com/office/officeart/2005/8/quickstyle/3d2" qsCatId="3D" csTypeId="urn:microsoft.com/office/officeart/2005/8/colors/accent1_2" csCatId="accent1" phldr="1"/>
      <dgm:spPr/>
      <dgm:t>
        <a:bodyPr/>
        <a:lstStyle/>
        <a:p>
          <a:endParaRPr lang="en-IN"/>
        </a:p>
      </dgm:t>
    </dgm:pt>
    <dgm:pt modelId="{7A933C56-110A-4CF8-9D59-0356E3A2F34A}">
      <dgm:prSet phldrT="[Text]" custT="1"/>
      <dgm:spPr/>
      <dgm:t>
        <a:bodyPr/>
        <a:lstStyle/>
        <a:p>
          <a:r>
            <a:rPr lang="en-US" sz="3200" dirty="0">
              <a:latin typeface="Times New Roman" panose="02020603050405020304" pitchFamily="18" charset="0"/>
              <a:cs typeface="Times New Roman" panose="02020603050405020304" pitchFamily="18" charset="0"/>
            </a:rPr>
            <a:t>Inspired by Nature:</a:t>
          </a:r>
          <a:endParaRPr lang="en-IN" sz="3200" dirty="0">
            <a:latin typeface="Times New Roman" panose="02020603050405020304" pitchFamily="18" charset="0"/>
            <a:cs typeface="Times New Roman" panose="02020603050405020304" pitchFamily="18" charset="0"/>
          </a:endParaRPr>
        </a:p>
      </dgm:t>
    </dgm:pt>
    <dgm:pt modelId="{EED05FD2-FE00-4788-B35C-2C1127B3DF28}" type="parTrans" cxnId="{538749DC-5CD1-40F4-829A-603EB3236D04}">
      <dgm:prSet/>
      <dgm:spPr/>
      <dgm:t>
        <a:bodyPr/>
        <a:lstStyle/>
        <a:p>
          <a:endParaRPr lang="en-IN"/>
        </a:p>
      </dgm:t>
    </dgm:pt>
    <dgm:pt modelId="{81A2BDE1-1822-4878-A96A-13388EBC0618}" type="sibTrans" cxnId="{538749DC-5CD1-40F4-829A-603EB3236D04}">
      <dgm:prSet/>
      <dgm:spPr/>
      <dgm:t>
        <a:bodyPr/>
        <a:lstStyle/>
        <a:p>
          <a:endParaRPr lang="en-IN"/>
        </a:p>
      </dgm:t>
    </dgm:pt>
    <dgm:pt modelId="{DC2F73D8-6074-47D8-AC8D-4A2B951D3368}">
      <dgm:prSet phldrT="[Text]" custT="1"/>
      <dgm:spPr/>
      <dgm:t>
        <a:bodyPr/>
        <a:lstStyle/>
        <a:p>
          <a:r>
            <a:rPr lang="en-US" sz="3000" dirty="0">
              <a:latin typeface="Times New Roman" panose="02020603050405020304" pitchFamily="18" charset="0"/>
              <a:cs typeface="Times New Roman" panose="02020603050405020304" pitchFamily="18" charset="0"/>
            </a:rPr>
            <a:t>The Flower Pollination Algorithm (FPA) draws inspiration from the natural process of pollination</a:t>
          </a:r>
          <a:r>
            <a:rPr lang="en-US" sz="2800" dirty="0">
              <a:latin typeface="Times New Roman" panose="02020603050405020304" pitchFamily="18" charset="0"/>
              <a:cs typeface="Times New Roman" panose="02020603050405020304" pitchFamily="18" charset="0"/>
            </a:rPr>
            <a:t>.</a:t>
          </a:r>
        </a:p>
        <a:p>
          <a:r>
            <a:rPr lang="en-US" sz="3000" dirty="0">
              <a:latin typeface="Times New Roman" panose="02020603050405020304" pitchFamily="18" charset="0"/>
              <a:cs typeface="Times New Roman" panose="02020603050405020304" pitchFamily="18" charset="0"/>
            </a:rPr>
            <a:t>In the context of networking, FPA mimics this process to facilitate efficient data transmission and reception among users in a network.</a:t>
          </a:r>
          <a:r>
            <a:rPr lang="en-US"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dgm:t>
    </dgm:pt>
    <dgm:pt modelId="{AAB9C160-1407-4EFA-8A83-5E463BCCDC86}" type="parTrans" cxnId="{E8AE90B8-4DB3-4708-B781-1C2BC2082DF0}">
      <dgm:prSet/>
      <dgm:spPr/>
      <dgm:t>
        <a:bodyPr/>
        <a:lstStyle/>
        <a:p>
          <a:endParaRPr lang="en-IN"/>
        </a:p>
      </dgm:t>
    </dgm:pt>
    <dgm:pt modelId="{1F34123B-DEAC-4870-8196-70F8805623A8}" type="sibTrans" cxnId="{E8AE90B8-4DB3-4708-B781-1C2BC2082DF0}">
      <dgm:prSet/>
      <dgm:spPr/>
      <dgm:t>
        <a:bodyPr/>
        <a:lstStyle/>
        <a:p>
          <a:endParaRPr lang="en-IN"/>
        </a:p>
      </dgm:t>
    </dgm:pt>
    <dgm:pt modelId="{DF26D98E-4B08-435B-8746-886094094E37}">
      <dgm:prSet phldrT="[Text]" custT="1"/>
      <dgm:spPr/>
      <dgm:t>
        <a:bodyPr/>
        <a:lstStyle/>
        <a:p>
          <a:r>
            <a:rPr lang="en-US" sz="3200" dirty="0">
              <a:latin typeface="Times New Roman" panose="02020603050405020304" pitchFamily="18" charset="0"/>
              <a:cs typeface="Times New Roman" panose="02020603050405020304" pitchFamily="18" charset="0"/>
            </a:rPr>
            <a:t>Searching for Optimal Solutions</a:t>
          </a:r>
          <a:r>
            <a:rPr lang="en-US" sz="3200" dirty="0"/>
            <a:t>:</a:t>
          </a:r>
          <a:endParaRPr lang="en-IN" sz="3200" dirty="0"/>
        </a:p>
      </dgm:t>
    </dgm:pt>
    <dgm:pt modelId="{6A45A80A-4CAE-44E7-8EAA-A03BF8D73D41}" type="parTrans" cxnId="{F4CEEB39-0F30-4109-99E8-67C34E8C152A}">
      <dgm:prSet/>
      <dgm:spPr/>
      <dgm:t>
        <a:bodyPr/>
        <a:lstStyle/>
        <a:p>
          <a:endParaRPr lang="en-IN"/>
        </a:p>
      </dgm:t>
    </dgm:pt>
    <dgm:pt modelId="{F3024BE3-1A43-410B-9745-3ADDC58D268C}" type="sibTrans" cxnId="{F4CEEB39-0F30-4109-99E8-67C34E8C152A}">
      <dgm:prSet/>
      <dgm:spPr/>
      <dgm:t>
        <a:bodyPr/>
        <a:lstStyle/>
        <a:p>
          <a:endParaRPr lang="en-IN"/>
        </a:p>
      </dgm:t>
    </dgm:pt>
    <dgm:pt modelId="{00C72BCC-E08D-4787-8C76-C453A2DBD545}">
      <dgm:prSet phldrT="[Text]" custT="1"/>
      <dgm:spPr/>
      <dgm:t>
        <a:bodyPr/>
        <a:lstStyle/>
        <a:p>
          <a:pPr algn="l"/>
          <a:r>
            <a:rPr lang="en-US" sz="3000" dirty="0">
              <a:latin typeface="Times New Roman" panose="02020603050405020304" pitchFamily="18" charset="0"/>
              <a:cs typeface="Times New Roman" panose="02020603050405020304" pitchFamily="18" charset="0"/>
            </a:rPr>
            <a:t>The nodes in this network perform a search for the most suitable routes to transmit and receive data packets. </a:t>
          </a:r>
        </a:p>
        <a:p>
          <a:pPr algn="l"/>
          <a:r>
            <a:rPr lang="en-US" sz="3000" dirty="0">
              <a:latin typeface="Times New Roman" panose="02020603050405020304" pitchFamily="18" charset="0"/>
              <a:cs typeface="Times New Roman" panose="02020603050405020304" pitchFamily="18" charset="0"/>
            </a:rPr>
            <a:t>This search aims to strike a balance between global exploration and local exploration to find optimal solutions.</a:t>
          </a:r>
          <a:endParaRPr lang="en-IN" sz="3000" dirty="0">
            <a:latin typeface="Times New Roman" panose="02020603050405020304" pitchFamily="18" charset="0"/>
            <a:cs typeface="Times New Roman" panose="02020603050405020304" pitchFamily="18" charset="0"/>
          </a:endParaRPr>
        </a:p>
      </dgm:t>
    </dgm:pt>
    <dgm:pt modelId="{DD297965-C8CD-495E-B9E7-3F58D47825DF}" type="parTrans" cxnId="{336D5E17-FCC7-4C7E-8A6E-AD315ED384C8}">
      <dgm:prSet/>
      <dgm:spPr/>
      <dgm:t>
        <a:bodyPr/>
        <a:lstStyle/>
        <a:p>
          <a:endParaRPr lang="en-IN"/>
        </a:p>
      </dgm:t>
    </dgm:pt>
    <dgm:pt modelId="{7882E8A3-EF6E-4432-8F05-99319F15078A}" type="sibTrans" cxnId="{336D5E17-FCC7-4C7E-8A6E-AD315ED384C8}">
      <dgm:prSet/>
      <dgm:spPr/>
      <dgm:t>
        <a:bodyPr/>
        <a:lstStyle/>
        <a:p>
          <a:endParaRPr lang="en-IN"/>
        </a:p>
      </dgm:t>
    </dgm:pt>
    <dgm:pt modelId="{D3595093-32C3-46F2-9C75-9FC7D08E26EB}">
      <dgm:prSet phldrT="[Text]" custT="1"/>
      <dgm:spPr/>
      <dgm:t>
        <a:bodyPr/>
        <a:lstStyle/>
        <a:p>
          <a:r>
            <a:rPr lang="en-IN" sz="3200" dirty="0">
              <a:latin typeface="Times New Roman" panose="02020603050405020304" pitchFamily="18" charset="0"/>
              <a:cs typeface="Times New Roman" panose="02020603050405020304" pitchFamily="18" charset="0"/>
            </a:rPr>
            <a:t>Pollination Mechanism:</a:t>
          </a:r>
        </a:p>
      </dgm:t>
    </dgm:pt>
    <dgm:pt modelId="{6C85459F-B3AF-47CD-95C0-1BDCC6A77517}" type="parTrans" cxnId="{942EED6A-8851-4393-AC10-5F53BEB3B4A3}">
      <dgm:prSet/>
      <dgm:spPr/>
      <dgm:t>
        <a:bodyPr/>
        <a:lstStyle/>
        <a:p>
          <a:endParaRPr lang="en-IN"/>
        </a:p>
      </dgm:t>
    </dgm:pt>
    <dgm:pt modelId="{5AA7091A-D3EB-492E-A89C-83ECB714ABB2}" type="sibTrans" cxnId="{942EED6A-8851-4393-AC10-5F53BEB3B4A3}">
      <dgm:prSet/>
      <dgm:spPr/>
      <dgm:t>
        <a:bodyPr/>
        <a:lstStyle/>
        <a:p>
          <a:endParaRPr lang="en-IN"/>
        </a:p>
      </dgm:t>
    </dgm:pt>
    <dgm:pt modelId="{52517D00-2FEF-4A06-BB9E-FB131F2148C3}">
      <dgm:prSet phldrT="[Text]" custT="1"/>
      <dgm:spPr/>
      <dgm:t>
        <a:bodyPr/>
        <a:lstStyle/>
        <a:p>
          <a:r>
            <a:rPr lang="en-US" sz="3000" dirty="0">
              <a:latin typeface="Times New Roman" panose="02020603050405020304" pitchFamily="18" charset="0"/>
              <a:cs typeface="Times New Roman" panose="02020603050405020304" pitchFamily="18" charset="0"/>
            </a:rPr>
            <a:t>Nodes exchange information through various communication channels. </a:t>
          </a:r>
        </a:p>
        <a:p>
          <a:r>
            <a:rPr lang="en-US" sz="3000" dirty="0">
              <a:latin typeface="Times New Roman" panose="02020603050405020304" pitchFamily="18" charset="0"/>
              <a:cs typeface="Times New Roman" panose="02020603050405020304" pitchFamily="18" charset="0"/>
            </a:rPr>
            <a:t>This exchange allows nodes to share valuable data about network conditions, enhancing the efficiency of data transmission.</a:t>
          </a:r>
          <a:endParaRPr lang="en-IN" sz="3000" dirty="0">
            <a:latin typeface="Times New Roman" panose="02020603050405020304" pitchFamily="18" charset="0"/>
            <a:cs typeface="Times New Roman" panose="02020603050405020304" pitchFamily="18" charset="0"/>
          </a:endParaRPr>
        </a:p>
      </dgm:t>
    </dgm:pt>
    <dgm:pt modelId="{BBB4AFF4-4168-46FB-8D2E-0D98B01531AD}" type="parTrans" cxnId="{E06BBC3F-B667-41DA-9628-CA7D38FEE61A}">
      <dgm:prSet/>
      <dgm:spPr/>
      <dgm:t>
        <a:bodyPr/>
        <a:lstStyle/>
        <a:p>
          <a:endParaRPr lang="en-IN"/>
        </a:p>
      </dgm:t>
    </dgm:pt>
    <dgm:pt modelId="{2F1CE4D7-57DD-453B-93E4-F98D65419D0D}" type="sibTrans" cxnId="{E06BBC3F-B667-41DA-9628-CA7D38FEE61A}">
      <dgm:prSet/>
      <dgm:spPr/>
      <dgm:t>
        <a:bodyPr/>
        <a:lstStyle/>
        <a:p>
          <a:endParaRPr lang="en-IN"/>
        </a:p>
      </dgm:t>
    </dgm:pt>
    <dgm:pt modelId="{BFB43B37-BC32-4F2B-B2C0-B24F5140F6F1}" type="pres">
      <dgm:prSet presAssocID="{1CF57101-8D7D-44AD-BDCC-EA2BC32220FB}" presName="Name0" presStyleCnt="0">
        <dgm:presLayoutVars>
          <dgm:dir/>
          <dgm:animLvl val="lvl"/>
          <dgm:resizeHandles val="exact"/>
        </dgm:presLayoutVars>
      </dgm:prSet>
      <dgm:spPr/>
      <dgm:t>
        <a:bodyPr/>
        <a:lstStyle/>
        <a:p>
          <a:endParaRPr lang="en-IN"/>
        </a:p>
      </dgm:t>
    </dgm:pt>
    <dgm:pt modelId="{DFA486C7-0956-4EF0-8992-330FD0F9D5A4}" type="pres">
      <dgm:prSet presAssocID="{7A933C56-110A-4CF8-9D59-0356E3A2F34A}" presName="compositeNode" presStyleCnt="0">
        <dgm:presLayoutVars>
          <dgm:bulletEnabled val="1"/>
        </dgm:presLayoutVars>
      </dgm:prSet>
      <dgm:spPr/>
    </dgm:pt>
    <dgm:pt modelId="{720CC4B1-115F-4AEF-BD4A-477BEEACCE06}" type="pres">
      <dgm:prSet presAssocID="{7A933C56-110A-4CF8-9D59-0356E3A2F34A}" presName="bgRect" presStyleLbl="node1" presStyleIdx="0" presStyleCnt="3"/>
      <dgm:spPr/>
      <dgm:t>
        <a:bodyPr/>
        <a:lstStyle/>
        <a:p>
          <a:endParaRPr lang="en-IN"/>
        </a:p>
      </dgm:t>
    </dgm:pt>
    <dgm:pt modelId="{5E35F7E7-F45E-4FA0-AACE-5366EFACBB93}" type="pres">
      <dgm:prSet presAssocID="{7A933C56-110A-4CF8-9D59-0356E3A2F34A}" presName="parentNode" presStyleLbl="node1" presStyleIdx="0" presStyleCnt="3">
        <dgm:presLayoutVars>
          <dgm:chMax val="0"/>
          <dgm:bulletEnabled val="1"/>
        </dgm:presLayoutVars>
      </dgm:prSet>
      <dgm:spPr/>
      <dgm:t>
        <a:bodyPr/>
        <a:lstStyle/>
        <a:p>
          <a:endParaRPr lang="en-IN"/>
        </a:p>
      </dgm:t>
    </dgm:pt>
    <dgm:pt modelId="{01A53EF9-CF91-408B-B66B-8263487B62A2}" type="pres">
      <dgm:prSet presAssocID="{7A933C56-110A-4CF8-9D59-0356E3A2F34A}" presName="childNode" presStyleLbl="node1" presStyleIdx="0" presStyleCnt="3">
        <dgm:presLayoutVars>
          <dgm:bulletEnabled val="1"/>
        </dgm:presLayoutVars>
      </dgm:prSet>
      <dgm:spPr/>
      <dgm:t>
        <a:bodyPr/>
        <a:lstStyle/>
        <a:p>
          <a:endParaRPr lang="en-IN"/>
        </a:p>
      </dgm:t>
    </dgm:pt>
    <dgm:pt modelId="{A4A19033-4B3E-49FF-B9DF-E0C070E86562}" type="pres">
      <dgm:prSet presAssocID="{81A2BDE1-1822-4878-A96A-13388EBC0618}" presName="hSp" presStyleCnt="0"/>
      <dgm:spPr/>
    </dgm:pt>
    <dgm:pt modelId="{F312BC26-6EDF-4F34-B288-D506C329C1B8}" type="pres">
      <dgm:prSet presAssocID="{81A2BDE1-1822-4878-A96A-13388EBC0618}" presName="vProcSp" presStyleCnt="0"/>
      <dgm:spPr/>
    </dgm:pt>
    <dgm:pt modelId="{91ABE19E-0492-498F-83CB-81465C6F12A3}" type="pres">
      <dgm:prSet presAssocID="{81A2BDE1-1822-4878-A96A-13388EBC0618}" presName="vSp1" presStyleCnt="0"/>
      <dgm:spPr/>
    </dgm:pt>
    <dgm:pt modelId="{16C3496D-9910-40D4-A235-3B16D786BF4E}" type="pres">
      <dgm:prSet presAssocID="{81A2BDE1-1822-4878-A96A-13388EBC0618}" presName="simulatedConn" presStyleLbl="solidFgAcc1" presStyleIdx="0" presStyleCnt="2"/>
      <dgm:spPr>
        <a:solidFill>
          <a:srgbClr val="002846"/>
        </a:solidFill>
      </dgm:spPr>
    </dgm:pt>
    <dgm:pt modelId="{CC36FACF-923F-45D4-8895-98C2CE939F96}" type="pres">
      <dgm:prSet presAssocID="{81A2BDE1-1822-4878-A96A-13388EBC0618}" presName="vSp2" presStyleCnt="0"/>
      <dgm:spPr/>
    </dgm:pt>
    <dgm:pt modelId="{FD60A8CC-F8BD-4BAC-A84E-562F845A8155}" type="pres">
      <dgm:prSet presAssocID="{81A2BDE1-1822-4878-A96A-13388EBC0618}" presName="sibTrans" presStyleCnt="0"/>
      <dgm:spPr/>
    </dgm:pt>
    <dgm:pt modelId="{E9B05F39-E7FE-4CAD-AB0C-27A4C857C97F}" type="pres">
      <dgm:prSet presAssocID="{DF26D98E-4B08-435B-8746-886094094E37}" presName="compositeNode" presStyleCnt="0">
        <dgm:presLayoutVars>
          <dgm:bulletEnabled val="1"/>
        </dgm:presLayoutVars>
      </dgm:prSet>
      <dgm:spPr/>
    </dgm:pt>
    <dgm:pt modelId="{8FA265D6-4AF4-44F9-A853-60D106871273}" type="pres">
      <dgm:prSet presAssocID="{DF26D98E-4B08-435B-8746-886094094E37}" presName="bgRect" presStyleLbl="node1" presStyleIdx="1" presStyleCnt="3" custLinFactNeighborX="-980" custLinFactNeighborY="-755"/>
      <dgm:spPr/>
      <dgm:t>
        <a:bodyPr/>
        <a:lstStyle/>
        <a:p>
          <a:endParaRPr lang="en-IN"/>
        </a:p>
      </dgm:t>
    </dgm:pt>
    <dgm:pt modelId="{B52F33CD-CBA6-4C76-8163-AC23401A869D}" type="pres">
      <dgm:prSet presAssocID="{DF26D98E-4B08-435B-8746-886094094E37}" presName="parentNode" presStyleLbl="node1" presStyleIdx="1" presStyleCnt="3">
        <dgm:presLayoutVars>
          <dgm:chMax val="0"/>
          <dgm:bulletEnabled val="1"/>
        </dgm:presLayoutVars>
      </dgm:prSet>
      <dgm:spPr/>
      <dgm:t>
        <a:bodyPr/>
        <a:lstStyle/>
        <a:p>
          <a:endParaRPr lang="en-IN"/>
        </a:p>
      </dgm:t>
    </dgm:pt>
    <dgm:pt modelId="{9F2675BB-668B-4E52-9D08-092E9599A471}" type="pres">
      <dgm:prSet presAssocID="{DF26D98E-4B08-435B-8746-886094094E37}" presName="childNode" presStyleLbl="node1" presStyleIdx="1" presStyleCnt="3">
        <dgm:presLayoutVars>
          <dgm:bulletEnabled val="1"/>
        </dgm:presLayoutVars>
      </dgm:prSet>
      <dgm:spPr/>
      <dgm:t>
        <a:bodyPr/>
        <a:lstStyle/>
        <a:p>
          <a:endParaRPr lang="en-IN"/>
        </a:p>
      </dgm:t>
    </dgm:pt>
    <dgm:pt modelId="{904694C8-BFE0-453D-B29C-38419063AA61}" type="pres">
      <dgm:prSet presAssocID="{F3024BE3-1A43-410B-9745-3ADDC58D268C}" presName="hSp" presStyleCnt="0"/>
      <dgm:spPr/>
    </dgm:pt>
    <dgm:pt modelId="{A05EF179-469A-41FE-B949-F6ACDB6ED98B}" type="pres">
      <dgm:prSet presAssocID="{F3024BE3-1A43-410B-9745-3ADDC58D268C}" presName="vProcSp" presStyleCnt="0"/>
      <dgm:spPr/>
    </dgm:pt>
    <dgm:pt modelId="{2CED00D0-1385-44D7-A2E2-D88F2F3D898C}" type="pres">
      <dgm:prSet presAssocID="{F3024BE3-1A43-410B-9745-3ADDC58D268C}" presName="vSp1" presStyleCnt="0"/>
      <dgm:spPr/>
    </dgm:pt>
    <dgm:pt modelId="{CE7C0203-3729-4DCE-AB7F-2E120C4F4DA9}" type="pres">
      <dgm:prSet presAssocID="{F3024BE3-1A43-410B-9745-3ADDC58D268C}" presName="simulatedConn" presStyleLbl="solidFgAcc1" presStyleIdx="1" presStyleCnt="2"/>
      <dgm:spPr>
        <a:solidFill>
          <a:srgbClr val="002846"/>
        </a:solidFill>
      </dgm:spPr>
    </dgm:pt>
    <dgm:pt modelId="{EB0F0BD1-8C33-4931-A5D4-A775796D47ED}" type="pres">
      <dgm:prSet presAssocID="{F3024BE3-1A43-410B-9745-3ADDC58D268C}" presName="vSp2" presStyleCnt="0"/>
      <dgm:spPr/>
    </dgm:pt>
    <dgm:pt modelId="{448B0ABC-1E50-4CF4-A161-01D30A7FC59F}" type="pres">
      <dgm:prSet presAssocID="{F3024BE3-1A43-410B-9745-3ADDC58D268C}" presName="sibTrans" presStyleCnt="0"/>
      <dgm:spPr/>
    </dgm:pt>
    <dgm:pt modelId="{D927CCFA-373D-47C8-8523-8BEED3D7D73A}" type="pres">
      <dgm:prSet presAssocID="{D3595093-32C3-46F2-9C75-9FC7D08E26EB}" presName="compositeNode" presStyleCnt="0">
        <dgm:presLayoutVars>
          <dgm:bulletEnabled val="1"/>
        </dgm:presLayoutVars>
      </dgm:prSet>
      <dgm:spPr/>
    </dgm:pt>
    <dgm:pt modelId="{9C024154-DB4F-47CF-91E8-8C3522B78E86}" type="pres">
      <dgm:prSet presAssocID="{D3595093-32C3-46F2-9C75-9FC7D08E26EB}" presName="bgRect" presStyleLbl="node1" presStyleIdx="2" presStyleCnt="3"/>
      <dgm:spPr/>
      <dgm:t>
        <a:bodyPr/>
        <a:lstStyle/>
        <a:p>
          <a:endParaRPr lang="en-IN"/>
        </a:p>
      </dgm:t>
    </dgm:pt>
    <dgm:pt modelId="{22E0C2EA-2ECA-49B1-9BAA-7B2B79563779}" type="pres">
      <dgm:prSet presAssocID="{D3595093-32C3-46F2-9C75-9FC7D08E26EB}" presName="parentNode" presStyleLbl="node1" presStyleIdx="2" presStyleCnt="3">
        <dgm:presLayoutVars>
          <dgm:chMax val="0"/>
          <dgm:bulletEnabled val="1"/>
        </dgm:presLayoutVars>
      </dgm:prSet>
      <dgm:spPr/>
      <dgm:t>
        <a:bodyPr/>
        <a:lstStyle/>
        <a:p>
          <a:endParaRPr lang="en-IN"/>
        </a:p>
      </dgm:t>
    </dgm:pt>
    <dgm:pt modelId="{4F56B9B6-A45E-40D3-9A61-E629F3165240}" type="pres">
      <dgm:prSet presAssocID="{D3595093-32C3-46F2-9C75-9FC7D08E26EB}" presName="childNode" presStyleLbl="node1" presStyleIdx="2" presStyleCnt="3">
        <dgm:presLayoutVars>
          <dgm:bulletEnabled val="1"/>
        </dgm:presLayoutVars>
      </dgm:prSet>
      <dgm:spPr/>
      <dgm:t>
        <a:bodyPr/>
        <a:lstStyle/>
        <a:p>
          <a:endParaRPr lang="en-IN"/>
        </a:p>
      </dgm:t>
    </dgm:pt>
  </dgm:ptLst>
  <dgm:cxnLst>
    <dgm:cxn modelId="{76F9C452-1BFB-470F-9C68-766F80FC59E5}" type="presOf" srcId="{D3595093-32C3-46F2-9C75-9FC7D08E26EB}" destId="{22E0C2EA-2ECA-49B1-9BAA-7B2B79563779}" srcOrd="1" destOrd="0" presId="urn:microsoft.com/office/officeart/2005/8/layout/hProcess7"/>
    <dgm:cxn modelId="{E06BBC3F-B667-41DA-9628-CA7D38FEE61A}" srcId="{D3595093-32C3-46F2-9C75-9FC7D08E26EB}" destId="{52517D00-2FEF-4A06-BB9E-FB131F2148C3}" srcOrd="0" destOrd="0" parTransId="{BBB4AFF4-4168-46FB-8D2E-0D98B01531AD}" sibTransId="{2F1CE4D7-57DD-453B-93E4-F98D65419D0D}"/>
    <dgm:cxn modelId="{F4CEEB39-0F30-4109-99E8-67C34E8C152A}" srcId="{1CF57101-8D7D-44AD-BDCC-EA2BC32220FB}" destId="{DF26D98E-4B08-435B-8746-886094094E37}" srcOrd="1" destOrd="0" parTransId="{6A45A80A-4CAE-44E7-8EAA-A03BF8D73D41}" sibTransId="{F3024BE3-1A43-410B-9745-3ADDC58D268C}"/>
    <dgm:cxn modelId="{942EED6A-8851-4393-AC10-5F53BEB3B4A3}" srcId="{1CF57101-8D7D-44AD-BDCC-EA2BC32220FB}" destId="{D3595093-32C3-46F2-9C75-9FC7D08E26EB}" srcOrd="2" destOrd="0" parTransId="{6C85459F-B3AF-47CD-95C0-1BDCC6A77517}" sibTransId="{5AA7091A-D3EB-492E-A89C-83ECB714ABB2}"/>
    <dgm:cxn modelId="{FF7EE23F-F357-4B05-849C-CD4190034206}" type="presOf" srcId="{DF26D98E-4B08-435B-8746-886094094E37}" destId="{8FA265D6-4AF4-44F9-A853-60D106871273}" srcOrd="0" destOrd="0" presId="urn:microsoft.com/office/officeart/2005/8/layout/hProcess7"/>
    <dgm:cxn modelId="{B32B9294-0CB8-46E1-A66B-93700F3C5C5C}" type="presOf" srcId="{52517D00-2FEF-4A06-BB9E-FB131F2148C3}" destId="{4F56B9B6-A45E-40D3-9A61-E629F3165240}" srcOrd="0" destOrd="0" presId="urn:microsoft.com/office/officeart/2005/8/layout/hProcess7"/>
    <dgm:cxn modelId="{C031E30E-566B-4822-8C98-C35DE5FBC919}" type="presOf" srcId="{D3595093-32C3-46F2-9C75-9FC7D08E26EB}" destId="{9C024154-DB4F-47CF-91E8-8C3522B78E86}" srcOrd="0" destOrd="0" presId="urn:microsoft.com/office/officeart/2005/8/layout/hProcess7"/>
    <dgm:cxn modelId="{E8AE90B8-4DB3-4708-B781-1C2BC2082DF0}" srcId="{7A933C56-110A-4CF8-9D59-0356E3A2F34A}" destId="{DC2F73D8-6074-47D8-AC8D-4A2B951D3368}" srcOrd="0" destOrd="0" parTransId="{AAB9C160-1407-4EFA-8A83-5E463BCCDC86}" sibTransId="{1F34123B-DEAC-4870-8196-70F8805623A8}"/>
    <dgm:cxn modelId="{C603FA51-CA70-465E-A99F-E892CDFAABFE}" type="presOf" srcId="{7A933C56-110A-4CF8-9D59-0356E3A2F34A}" destId="{720CC4B1-115F-4AEF-BD4A-477BEEACCE06}" srcOrd="0" destOrd="0" presId="urn:microsoft.com/office/officeart/2005/8/layout/hProcess7"/>
    <dgm:cxn modelId="{61427228-49F4-4F97-BEAF-1ABC47D26711}" type="presOf" srcId="{1CF57101-8D7D-44AD-BDCC-EA2BC32220FB}" destId="{BFB43B37-BC32-4F2B-B2C0-B24F5140F6F1}" srcOrd="0" destOrd="0" presId="urn:microsoft.com/office/officeart/2005/8/layout/hProcess7"/>
    <dgm:cxn modelId="{0CEA0290-1B07-4C55-9DB8-E4503F6BC55C}" type="presOf" srcId="{DC2F73D8-6074-47D8-AC8D-4A2B951D3368}" destId="{01A53EF9-CF91-408B-B66B-8263487B62A2}" srcOrd="0" destOrd="0" presId="urn:microsoft.com/office/officeart/2005/8/layout/hProcess7"/>
    <dgm:cxn modelId="{7BFAE356-E7B6-40B4-8138-96A8E6B2BBFA}" type="presOf" srcId="{DF26D98E-4B08-435B-8746-886094094E37}" destId="{B52F33CD-CBA6-4C76-8163-AC23401A869D}" srcOrd="1" destOrd="0" presId="urn:microsoft.com/office/officeart/2005/8/layout/hProcess7"/>
    <dgm:cxn modelId="{336D5E17-FCC7-4C7E-8A6E-AD315ED384C8}" srcId="{DF26D98E-4B08-435B-8746-886094094E37}" destId="{00C72BCC-E08D-4787-8C76-C453A2DBD545}" srcOrd="0" destOrd="0" parTransId="{DD297965-C8CD-495E-B9E7-3F58D47825DF}" sibTransId="{7882E8A3-EF6E-4432-8F05-99319F15078A}"/>
    <dgm:cxn modelId="{538749DC-5CD1-40F4-829A-603EB3236D04}" srcId="{1CF57101-8D7D-44AD-BDCC-EA2BC32220FB}" destId="{7A933C56-110A-4CF8-9D59-0356E3A2F34A}" srcOrd="0" destOrd="0" parTransId="{EED05FD2-FE00-4788-B35C-2C1127B3DF28}" sibTransId="{81A2BDE1-1822-4878-A96A-13388EBC0618}"/>
    <dgm:cxn modelId="{47F57DDC-CF61-4401-8142-261720EF5122}" type="presOf" srcId="{7A933C56-110A-4CF8-9D59-0356E3A2F34A}" destId="{5E35F7E7-F45E-4FA0-AACE-5366EFACBB93}" srcOrd="1" destOrd="0" presId="urn:microsoft.com/office/officeart/2005/8/layout/hProcess7"/>
    <dgm:cxn modelId="{73B1E3EA-94D4-4483-915D-CD2B29565CA6}" type="presOf" srcId="{00C72BCC-E08D-4787-8C76-C453A2DBD545}" destId="{9F2675BB-668B-4E52-9D08-092E9599A471}" srcOrd="0" destOrd="0" presId="urn:microsoft.com/office/officeart/2005/8/layout/hProcess7"/>
    <dgm:cxn modelId="{F630B06A-2998-49D7-9E90-A9CE8DB28D6D}" type="presParOf" srcId="{BFB43B37-BC32-4F2B-B2C0-B24F5140F6F1}" destId="{DFA486C7-0956-4EF0-8992-330FD0F9D5A4}" srcOrd="0" destOrd="0" presId="urn:microsoft.com/office/officeart/2005/8/layout/hProcess7"/>
    <dgm:cxn modelId="{A41E7B0E-2F12-4657-A5B2-3BD05338C7E1}" type="presParOf" srcId="{DFA486C7-0956-4EF0-8992-330FD0F9D5A4}" destId="{720CC4B1-115F-4AEF-BD4A-477BEEACCE06}" srcOrd="0" destOrd="0" presId="urn:microsoft.com/office/officeart/2005/8/layout/hProcess7"/>
    <dgm:cxn modelId="{711DF0D4-C6A3-46B9-860C-86E3ABDC4A97}" type="presParOf" srcId="{DFA486C7-0956-4EF0-8992-330FD0F9D5A4}" destId="{5E35F7E7-F45E-4FA0-AACE-5366EFACBB93}" srcOrd="1" destOrd="0" presId="urn:microsoft.com/office/officeart/2005/8/layout/hProcess7"/>
    <dgm:cxn modelId="{68F9807C-F096-4E04-9B67-CA2D7DBF8E08}" type="presParOf" srcId="{DFA486C7-0956-4EF0-8992-330FD0F9D5A4}" destId="{01A53EF9-CF91-408B-B66B-8263487B62A2}" srcOrd="2" destOrd="0" presId="urn:microsoft.com/office/officeart/2005/8/layout/hProcess7"/>
    <dgm:cxn modelId="{0EEAC9DC-9C2B-47A9-B6B8-0D8A0B3E1E83}" type="presParOf" srcId="{BFB43B37-BC32-4F2B-B2C0-B24F5140F6F1}" destId="{A4A19033-4B3E-49FF-B9DF-E0C070E86562}" srcOrd="1" destOrd="0" presId="urn:microsoft.com/office/officeart/2005/8/layout/hProcess7"/>
    <dgm:cxn modelId="{AAD4B668-1E72-4F8B-BCC9-9C87D7521305}" type="presParOf" srcId="{BFB43B37-BC32-4F2B-B2C0-B24F5140F6F1}" destId="{F312BC26-6EDF-4F34-B288-D506C329C1B8}" srcOrd="2" destOrd="0" presId="urn:microsoft.com/office/officeart/2005/8/layout/hProcess7"/>
    <dgm:cxn modelId="{47EE3778-8ABB-4D35-A850-2F4F59137E0E}" type="presParOf" srcId="{F312BC26-6EDF-4F34-B288-D506C329C1B8}" destId="{91ABE19E-0492-498F-83CB-81465C6F12A3}" srcOrd="0" destOrd="0" presId="urn:microsoft.com/office/officeart/2005/8/layout/hProcess7"/>
    <dgm:cxn modelId="{992EDDD1-F810-4CEE-984A-7BDBFAFABC26}" type="presParOf" srcId="{F312BC26-6EDF-4F34-B288-D506C329C1B8}" destId="{16C3496D-9910-40D4-A235-3B16D786BF4E}" srcOrd="1" destOrd="0" presId="urn:microsoft.com/office/officeart/2005/8/layout/hProcess7"/>
    <dgm:cxn modelId="{93329D18-1FBB-4915-8BA6-11C0A894105F}" type="presParOf" srcId="{F312BC26-6EDF-4F34-B288-D506C329C1B8}" destId="{CC36FACF-923F-45D4-8895-98C2CE939F96}" srcOrd="2" destOrd="0" presId="urn:microsoft.com/office/officeart/2005/8/layout/hProcess7"/>
    <dgm:cxn modelId="{FBF5C383-C026-4D01-A0B1-69C1B9829916}" type="presParOf" srcId="{BFB43B37-BC32-4F2B-B2C0-B24F5140F6F1}" destId="{FD60A8CC-F8BD-4BAC-A84E-562F845A8155}" srcOrd="3" destOrd="0" presId="urn:microsoft.com/office/officeart/2005/8/layout/hProcess7"/>
    <dgm:cxn modelId="{132876C5-7E06-43C9-825E-9E3BF045912C}" type="presParOf" srcId="{BFB43B37-BC32-4F2B-B2C0-B24F5140F6F1}" destId="{E9B05F39-E7FE-4CAD-AB0C-27A4C857C97F}" srcOrd="4" destOrd="0" presId="urn:microsoft.com/office/officeart/2005/8/layout/hProcess7"/>
    <dgm:cxn modelId="{76FFE643-4633-4A43-80C8-2EF36CCE5FCD}" type="presParOf" srcId="{E9B05F39-E7FE-4CAD-AB0C-27A4C857C97F}" destId="{8FA265D6-4AF4-44F9-A853-60D106871273}" srcOrd="0" destOrd="0" presId="urn:microsoft.com/office/officeart/2005/8/layout/hProcess7"/>
    <dgm:cxn modelId="{25863D0F-3ABD-4BB4-A3C8-789FA92E829E}" type="presParOf" srcId="{E9B05F39-E7FE-4CAD-AB0C-27A4C857C97F}" destId="{B52F33CD-CBA6-4C76-8163-AC23401A869D}" srcOrd="1" destOrd="0" presId="urn:microsoft.com/office/officeart/2005/8/layout/hProcess7"/>
    <dgm:cxn modelId="{D1E45687-1A92-414D-B58E-BEE39DC94B1F}" type="presParOf" srcId="{E9B05F39-E7FE-4CAD-AB0C-27A4C857C97F}" destId="{9F2675BB-668B-4E52-9D08-092E9599A471}" srcOrd="2" destOrd="0" presId="urn:microsoft.com/office/officeart/2005/8/layout/hProcess7"/>
    <dgm:cxn modelId="{6A808031-7CCB-4756-80F5-12A89FC40A24}" type="presParOf" srcId="{BFB43B37-BC32-4F2B-B2C0-B24F5140F6F1}" destId="{904694C8-BFE0-453D-B29C-38419063AA61}" srcOrd="5" destOrd="0" presId="urn:microsoft.com/office/officeart/2005/8/layout/hProcess7"/>
    <dgm:cxn modelId="{79110DB0-54D8-4134-858A-9BF085E19AF6}" type="presParOf" srcId="{BFB43B37-BC32-4F2B-B2C0-B24F5140F6F1}" destId="{A05EF179-469A-41FE-B949-F6ACDB6ED98B}" srcOrd="6" destOrd="0" presId="urn:microsoft.com/office/officeart/2005/8/layout/hProcess7"/>
    <dgm:cxn modelId="{E8D465C7-5B1B-4EF0-8CD5-0274D8FC9FC4}" type="presParOf" srcId="{A05EF179-469A-41FE-B949-F6ACDB6ED98B}" destId="{2CED00D0-1385-44D7-A2E2-D88F2F3D898C}" srcOrd="0" destOrd="0" presId="urn:microsoft.com/office/officeart/2005/8/layout/hProcess7"/>
    <dgm:cxn modelId="{BE1E2C66-7880-4760-A987-6840B074CA8D}" type="presParOf" srcId="{A05EF179-469A-41FE-B949-F6ACDB6ED98B}" destId="{CE7C0203-3729-4DCE-AB7F-2E120C4F4DA9}" srcOrd="1" destOrd="0" presId="urn:microsoft.com/office/officeart/2005/8/layout/hProcess7"/>
    <dgm:cxn modelId="{4D4768FA-A7BA-4B55-A07D-A2C2CA983965}" type="presParOf" srcId="{A05EF179-469A-41FE-B949-F6ACDB6ED98B}" destId="{EB0F0BD1-8C33-4931-A5D4-A775796D47ED}" srcOrd="2" destOrd="0" presId="urn:microsoft.com/office/officeart/2005/8/layout/hProcess7"/>
    <dgm:cxn modelId="{F0D5CAE9-4227-4E16-B390-BBA55945A343}" type="presParOf" srcId="{BFB43B37-BC32-4F2B-B2C0-B24F5140F6F1}" destId="{448B0ABC-1E50-4CF4-A161-01D30A7FC59F}" srcOrd="7" destOrd="0" presId="urn:microsoft.com/office/officeart/2005/8/layout/hProcess7"/>
    <dgm:cxn modelId="{2C2FA1CA-1DD2-44B0-99D3-784B796CBA86}" type="presParOf" srcId="{BFB43B37-BC32-4F2B-B2C0-B24F5140F6F1}" destId="{D927CCFA-373D-47C8-8523-8BEED3D7D73A}" srcOrd="8" destOrd="0" presId="urn:microsoft.com/office/officeart/2005/8/layout/hProcess7"/>
    <dgm:cxn modelId="{7E122442-5C55-4B2F-AB50-0B1541033000}" type="presParOf" srcId="{D927CCFA-373D-47C8-8523-8BEED3D7D73A}" destId="{9C024154-DB4F-47CF-91E8-8C3522B78E86}" srcOrd="0" destOrd="0" presId="urn:microsoft.com/office/officeart/2005/8/layout/hProcess7"/>
    <dgm:cxn modelId="{57174F6C-8DE8-448C-8F09-735F7820421E}" type="presParOf" srcId="{D927CCFA-373D-47C8-8523-8BEED3D7D73A}" destId="{22E0C2EA-2ECA-49B1-9BAA-7B2B79563779}" srcOrd="1" destOrd="0" presId="urn:microsoft.com/office/officeart/2005/8/layout/hProcess7"/>
    <dgm:cxn modelId="{EAED942B-8C0F-430B-BA14-4F4DF5939CB6}" type="presParOf" srcId="{D927CCFA-373D-47C8-8523-8BEED3D7D73A}" destId="{4F56B9B6-A45E-40D3-9A61-E629F3165240}" srcOrd="2" destOrd="0" presId="urn:microsoft.com/office/officeart/2005/8/layout/hProcess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C96C43-FC33-4FD0-9F28-D58C19C026D4}" type="doc">
      <dgm:prSet loTypeId="urn:microsoft.com/office/officeart/2005/8/layout/hProcess7" loCatId="process" qsTypeId="urn:microsoft.com/office/officeart/2005/8/quickstyle/3d2" qsCatId="3D" csTypeId="urn:microsoft.com/office/officeart/2005/8/colors/accent1_2" csCatId="accent1" phldr="1"/>
      <dgm:spPr/>
      <dgm:t>
        <a:bodyPr/>
        <a:lstStyle/>
        <a:p>
          <a:endParaRPr lang="en-IN"/>
        </a:p>
      </dgm:t>
    </dgm:pt>
    <dgm:pt modelId="{D0E0E8C3-D9B2-41ED-AA54-48F99B6310CF}">
      <dgm:prSet phldrT="[Text]" custT="1"/>
      <dgm:spPr/>
      <dgm:t>
        <a:bodyPr/>
        <a:lstStyle/>
        <a:p>
          <a:r>
            <a:rPr lang="en-IN" sz="3200" dirty="0">
              <a:latin typeface="Times New Roman" panose="02020603050405020304" pitchFamily="18" charset="0"/>
              <a:cs typeface="Times New Roman" panose="02020603050405020304" pitchFamily="18" charset="0"/>
            </a:rPr>
            <a:t>Adaptability and Self-Organization:</a:t>
          </a:r>
        </a:p>
      </dgm:t>
    </dgm:pt>
    <dgm:pt modelId="{21D19DB0-F1BF-4FEB-8685-7AD0F1A93562}" type="parTrans" cxnId="{3B9635BF-81FC-4A22-9122-F3EB2A69F43D}">
      <dgm:prSet/>
      <dgm:spPr/>
      <dgm:t>
        <a:bodyPr/>
        <a:lstStyle/>
        <a:p>
          <a:endParaRPr lang="en-IN"/>
        </a:p>
      </dgm:t>
    </dgm:pt>
    <dgm:pt modelId="{183D8BE8-DFB2-4379-BDB5-E439D4574A1E}" type="sibTrans" cxnId="{3B9635BF-81FC-4A22-9122-F3EB2A69F43D}">
      <dgm:prSet/>
      <dgm:spPr/>
      <dgm:t>
        <a:bodyPr/>
        <a:lstStyle/>
        <a:p>
          <a:endParaRPr lang="en-IN"/>
        </a:p>
      </dgm:t>
    </dgm:pt>
    <dgm:pt modelId="{E1552E80-7017-49A4-A888-42BC1E275EA0}">
      <dgm:prSet phldrT="[Text]" custT="1"/>
      <dgm:spPr/>
      <dgm:t>
        <a:bodyPr/>
        <a:lstStyle/>
        <a:p>
          <a:r>
            <a:rPr lang="en-US" sz="3000" dirty="0">
              <a:latin typeface="Times New Roman" panose="02020603050405020304" pitchFamily="18" charset="0"/>
              <a:cs typeface="Times New Roman" panose="02020603050405020304" pitchFamily="18" charset="0"/>
            </a:rPr>
            <a:t>As flowers adapt to environmental conditions, FPA enables nodes to dynamically adjust their behaviors. </a:t>
          </a:r>
        </a:p>
        <a:p>
          <a:r>
            <a:rPr lang="en-US" sz="3000" dirty="0">
              <a:latin typeface="Times New Roman" panose="02020603050405020304" pitchFamily="18" charset="0"/>
              <a:cs typeface="Times New Roman" panose="02020603050405020304" pitchFamily="18" charset="0"/>
            </a:rPr>
            <a:t>Nodes autonomously adapt their transmission strategies and network configurations.</a:t>
          </a:r>
          <a:endParaRPr lang="en-IN" sz="3000" dirty="0">
            <a:latin typeface="Times New Roman" panose="02020603050405020304" pitchFamily="18" charset="0"/>
            <a:cs typeface="Times New Roman" panose="02020603050405020304" pitchFamily="18" charset="0"/>
          </a:endParaRPr>
        </a:p>
      </dgm:t>
    </dgm:pt>
    <dgm:pt modelId="{ABAFBAFD-F12D-463C-8388-BCCF339DE5FC}" type="parTrans" cxnId="{A9CDC94A-FA42-4FCB-8C8A-F4C8D64D25D9}">
      <dgm:prSet/>
      <dgm:spPr/>
      <dgm:t>
        <a:bodyPr/>
        <a:lstStyle/>
        <a:p>
          <a:endParaRPr lang="en-IN"/>
        </a:p>
      </dgm:t>
    </dgm:pt>
    <dgm:pt modelId="{44C6C244-8A7F-4EE4-8C1C-DF81BE10F6C6}" type="sibTrans" cxnId="{A9CDC94A-FA42-4FCB-8C8A-F4C8D64D25D9}">
      <dgm:prSet/>
      <dgm:spPr/>
      <dgm:t>
        <a:bodyPr/>
        <a:lstStyle/>
        <a:p>
          <a:endParaRPr lang="en-IN"/>
        </a:p>
      </dgm:t>
    </dgm:pt>
    <dgm:pt modelId="{F64B7EDC-D381-413D-9635-C1834A5AAB70}">
      <dgm:prSet phldrT="[Text]" custT="1"/>
      <dgm:spPr/>
      <dgm:t>
        <a:bodyPr/>
        <a:lstStyle/>
        <a:p>
          <a:r>
            <a:rPr lang="en-US" sz="3200" dirty="0">
              <a:latin typeface="Times New Roman" panose="02020603050405020304" pitchFamily="18" charset="0"/>
              <a:cs typeface="Times New Roman" panose="02020603050405020304" pitchFamily="18" charset="0"/>
            </a:rPr>
            <a:t>Global and Local Search Strategies:</a:t>
          </a:r>
          <a:endParaRPr lang="en-IN" sz="3200" dirty="0">
            <a:latin typeface="Times New Roman" panose="02020603050405020304" pitchFamily="18" charset="0"/>
            <a:cs typeface="Times New Roman" panose="02020603050405020304" pitchFamily="18" charset="0"/>
          </a:endParaRPr>
        </a:p>
      </dgm:t>
    </dgm:pt>
    <dgm:pt modelId="{0AEE8C66-18A5-4A2C-A35F-9A1580C76C4D}" type="parTrans" cxnId="{4BB4CD6A-998A-4318-B2E1-548B81BBF750}">
      <dgm:prSet/>
      <dgm:spPr/>
      <dgm:t>
        <a:bodyPr/>
        <a:lstStyle/>
        <a:p>
          <a:endParaRPr lang="en-IN"/>
        </a:p>
      </dgm:t>
    </dgm:pt>
    <dgm:pt modelId="{C122C7B9-EE18-4C05-8397-144309BBEA98}" type="sibTrans" cxnId="{4BB4CD6A-998A-4318-B2E1-548B81BBF750}">
      <dgm:prSet/>
      <dgm:spPr/>
      <dgm:t>
        <a:bodyPr/>
        <a:lstStyle/>
        <a:p>
          <a:endParaRPr lang="en-IN"/>
        </a:p>
      </dgm:t>
    </dgm:pt>
    <dgm:pt modelId="{259EFD53-C1B8-404B-8DFA-1B5784615754}">
      <dgm:prSet phldrT="[Text]" custT="1"/>
      <dgm:spPr/>
      <dgm:t>
        <a:bodyPr/>
        <a:lstStyle/>
        <a:p>
          <a:r>
            <a:rPr lang="en-US" sz="3000" dirty="0">
              <a:latin typeface="Times New Roman" panose="02020603050405020304" pitchFamily="18" charset="0"/>
              <a:cs typeface="Times New Roman" panose="02020603050405020304" pitchFamily="18" charset="0"/>
            </a:rPr>
            <a:t>FPA employs a combination of global and local search strategies.</a:t>
          </a:r>
        </a:p>
        <a:p>
          <a:r>
            <a:rPr lang="en-US" sz="3000" dirty="0" smtClean="0">
              <a:latin typeface="Times New Roman" panose="02020603050405020304" pitchFamily="18" charset="0"/>
              <a:cs typeface="Times New Roman" panose="02020603050405020304" pitchFamily="18" charset="0"/>
            </a:rPr>
            <a:t>Global </a:t>
          </a:r>
          <a:r>
            <a:rPr lang="en-US" sz="3000" dirty="0">
              <a:latin typeface="Times New Roman" panose="02020603050405020304" pitchFamily="18" charset="0"/>
              <a:cs typeface="Times New Roman" panose="02020603050405020304" pitchFamily="18" charset="0"/>
            </a:rPr>
            <a:t>search strategies enable nodes to explore distant regions of the network, while local search strategies focus on refining solutions.</a:t>
          </a:r>
          <a:endParaRPr lang="en-IN" sz="3000" dirty="0">
            <a:latin typeface="Times New Roman" panose="02020603050405020304" pitchFamily="18" charset="0"/>
            <a:cs typeface="Times New Roman" panose="02020603050405020304" pitchFamily="18" charset="0"/>
          </a:endParaRPr>
        </a:p>
      </dgm:t>
    </dgm:pt>
    <dgm:pt modelId="{788D17D5-C149-4419-B1B1-E038B3DA5EB5}" type="parTrans" cxnId="{B4E042E4-E301-4C31-9B46-A8F8A8460992}">
      <dgm:prSet/>
      <dgm:spPr/>
      <dgm:t>
        <a:bodyPr/>
        <a:lstStyle/>
        <a:p>
          <a:endParaRPr lang="en-IN"/>
        </a:p>
      </dgm:t>
    </dgm:pt>
    <dgm:pt modelId="{A680BE8C-62FB-43ED-A2F1-2D2927CDD90F}" type="sibTrans" cxnId="{B4E042E4-E301-4C31-9B46-A8F8A8460992}">
      <dgm:prSet/>
      <dgm:spPr/>
      <dgm:t>
        <a:bodyPr/>
        <a:lstStyle/>
        <a:p>
          <a:endParaRPr lang="en-IN"/>
        </a:p>
      </dgm:t>
    </dgm:pt>
    <dgm:pt modelId="{81460E89-62BD-470C-9299-EE3A0428E601}">
      <dgm:prSet phldrT="[Text]" custT="1"/>
      <dgm:spPr/>
      <dgm:t>
        <a:bodyPr/>
        <a:lstStyle/>
        <a:p>
          <a:r>
            <a:rPr lang="en-IN" sz="3200" dirty="0">
              <a:latin typeface="Times New Roman" panose="02020603050405020304" pitchFamily="18" charset="0"/>
              <a:cs typeface="Times New Roman" panose="02020603050405020304" pitchFamily="18" charset="0"/>
            </a:rPr>
            <a:t>Performance and Scalability: </a:t>
          </a:r>
        </a:p>
      </dgm:t>
    </dgm:pt>
    <dgm:pt modelId="{D81CB1FA-4C64-46E2-B111-466965458C8E}" type="parTrans" cxnId="{F112D3C7-D181-453E-BFE9-74DBF550622F}">
      <dgm:prSet/>
      <dgm:spPr/>
      <dgm:t>
        <a:bodyPr/>
        <a:lstStyle/>
        <a:p>
          <a:endParaRPr lang="en-IN"/>
        </a:p>
      </dgm:t>
    </dgm:pt>
    <dgm:pt modelId="{67106E8D-86CF-42CB-9576-4488CB36BEC2}" type="sibTrans" cxnId="{F112D3C7-D181-453E-BFE9-74DBF550622F}">
      <dgm:prSet/>
      <dgm:spPr/>
      <dgm:t>
        <a:bodyPr/>
        <a:lstStyle/>
        <a:p>
          <a:endParaRPr lang="en-IN"/>
        </a:p>
      </dgm:t>
    </dgm:pt>
    <dgm:pt modelId="{16AEF6E1-0491-4F67-95DD-A2D940A3284B}">
      <dgm:prSet phldrT="[Text]" custT="1"/>
      <dgm:spPr/>
      <dgm:t>
        <a:bodyPr/>
        <a:lstStyle/>
        <a:p>
          <a:r>
            <a:rPr lang="en-US" sz="3000" dirty="0">
              <a:latin typeface="Times New Roman" panose="02020603050405020304" pitchFamily="18" charset="0"/>
              <a:cs typeface="Times New Roman" panose="02020603050405020304" pitchFamily="18" charset="0"/>
            </a:rPr>
            <a:t>Through its decentralized and adaptive nature, FPA offers robust performance and scalability.</a:t>
          </a:r>
        </a:p>
        <a:p>
          <a:r>
            <a:rPr lang="en-US" sz="3000" dirty="0" smtClean="0">
              <a:latin typeface="Times New Roman" panose="02020603050405020304" pitchFamily="18" charset="0"/>
              <a:cs typeface="Times New Roman" panose="02020603050405020304" pitchFamily="18" charset="0"/>
            </a:rPr>
            <a:t>It </a:t>
          </a:r>
          <a:r>
            <a:rPr lang="en-US" sz="3000" dirty="0">
              <a:latin typeface="Times New Roman" panose="02020603050405020304" pitchFamily="18" charset="0"/>
              <a:cs typeface="Times New Roman" panose="02020603050405020304" pitchFamily="18" charset="0"/>
            </a:rPr>
            <a:t>enhances overall network efficiency and reliability.</a:t>
          </a:r>
          <a:endParaRPr lang="en-IN" sz="3000" dirty="0">
            <a:latin typeface="Times New Roman" panose="02020603050405020304" pitchFamily="18" charset="0"/>
            <a:cs typeface="Times New Roman" panose="02020603050405020304" pitchFamily="18" charset="0"/>
          </a:endParaRPr>
        </a:p>
      </dgm:t>
    </dgm:pt>
    <dgm:pt modelId="{412426D9-C86C-47A7-8A2C-3A98A4D0FED6}" type="parTrans" cxnId="{03EBD535-FE36-4AF1-942B-3F0EFE5A77D5}">
      <dgm:prSet/>
      <dgm:spPr/>
      <dgm:t>
        <a:bodyPr/>
        <a:lstStyle/>
        <a:p>
          <a:endParaRPr lang="en-IN"/>
        </a:p>
      </dgm:t>
    </dgm:pt>
    <dgm:pt modelId="{6894E171-E386-433C-9BD8-6E0BEDCDAA95}" type="sibTrans" cxnId="{03EBD535-FE36-4AF1-942B-3F0EFE5A77D5}">
      <dgm:prSet/>
      <dgm:spPr/>
      <dgm:t>
        <a:bodyPr/>
        <a:lstStyle/>
        <a:p>
          <a:endParaRPr lang="en-IN"/>
        </a:p>
      </dgm:t>
    </dgm:pt>
    <dgm:pt modelId="{624B9B9C-B1DD-4923-A28D-1727E2900D97}" type="pres">
      <dgm:prSet presAssocID="{81C96C43-FC33-4FD0-9F28-D58C19C026D4}" presName="Name0" presStyleCnt="0">
        <dgm:presLayoutVars>
          <dgm:dir/>
          <dgm:animLvl val="lvl"/>
          <dgm:resizeHandles val="exact"/>
        </dgm:presLayoutVars>
      </dgm:prSet>
      <dgm:spPr/>
      <dgm:t>
        <a:bodyPr/>
        <a:lstStyle/>
        <a:p>
          <a:endParaRPr lang="en-IN"/>
        </a:p>
      </dgm:t>
    </dgm:pt>
    <dgm:pt modelId="{F7151423-9495-4847-86A1-7FCDCB4A8D8F}" type="pres">
      <dgm:prSet presAssocID="{D0E0E8C3-D9B2-41ED-AA54-48F99B6310CF}" presName="compositeNode" presStyleCnt="0">
        <dgm:presLayoutVars>
          <dgm:bulletEnabled val="1"/>
        </dgm:presLayoutVars>
      </dgm:prSet>
      <dgm:spPr/>
    </dgm:pt>
    <dgm:pt modelId="{C3550756-122F-4981-983A-9440E6FBA6A2}" type="pres">
      <dgm:prSet presAssocID="{D0E0E8C3-D9B2-41ED-AA54-48F99B6310CF}" presName="bgRect" presStyleLbl="node1" presStyleIdx="0" presStyleCnt="3"/>
      <dgm:spPr/>
      <dgm:t>
        <a:bodyPr/>
        <a:lstStyle/>
        <a:p>
          <a:endParaRPr lang="en-IN"/>
        </a:p>
      </dgm:t>
    </dgm:pt>
    <dgm:pt modelId="{B6EDAF21-5BBF-465F-A01F-750396D2E19D}" type="pres">
      <dgm:prSet presAssocID="{D0E0E8C3-D9B2-41ED-AA54-48F99B6310CF}" presName="parentNode" presStyleLbl="node1" presStyleIdx="0" presStyleCnt="3">
        <dgm:presLayoutVars>
          <dgm:chMax val="0"/>
          <dgm:bulletEnabled val="1"/>
        </dgm:presLayoutVars>
      </dgm:prSet>
      <dgm:spPr/>
      <dgm:t>
        <a:bodyPr/>
        <a:lstStyle/>
        <a:p>
          <a:endParaRPr lang="en-IN"/>
        </a:p>
      </dgm:t>
    </dgm:pt>
    <dgm:pt modelId="{F9170BE5-5849-494D-975F-33BCEBCCB6B8}" type="pres">
      <dgm:prSet presAssocID="{D0E0E8C3-D9B2-41ED-AA54-48F99B6310CF}" presName="childNode" presStyleLbl="node1" presStyleIdx="0" presStyleCnt="3">
        <dgm:presLayoutVars>
          <dgm:bulletEnabled val="1"/>
        </dgm:presLayoutVars>
      </dgm:prSet>
      <dgm:spPr/>
      <dgm:t>
        <a:bodyPr/>
        <a:lstStyle/>
        <a:p>
          <a:endParaRPr lang="en-IN"/>
        </a:p>
      </dgm:t>
    </dgm:pt>
    <dgm:pt modelId="{50B9170E-E2EA-4A3A-BB91-3319DD2F2A70}" type="pres">
      <dgm:prSet presAssocID="{183D8BE8-DFB2-4379-BDB5-E439D4574A1E}" presName="hSp" presStyleCnt="0"/>
      <dgm:spPr/>
    </dgm:pt>
    <dgm:pt modelId="{083DFB6A-DEBC-4FFB-96EE-5411CCADACE0}" type="pres">
      <dgm:prSet presAssocID="{183D8BE8-DFB2-4379-BDB5-E439D4574A1E}" presName="vProcSp" presStyleCnt="0"/>
      <dgm:spPr/>
    </dgm:pt>
    <dgm:pt modelId="{691F0409-A583-4C04-ABF2-931212791934}" type="pres">
      <dgm:prSet presAssocID="{183D8BE8-DFB2-4379-BDB5-E439D4574A1E}" presName="vSp1" presStyleCnt="0"/>
      <dgm:spPr/>
    </dgm:pt>
    <dgm:pt modelId="{F16F834C-E586-4908-81FF-14D205758D0D}" type="pres">
      <dgm:prSet presAssocID="{183D8BE8-DFB2-4379-BDB5-E439D4574A1E}" presName="simulatedConn" presStyleLbl="solidFgAcc1" presStyleIdx="0" presStyleCnt="2"/>
      <dgm:spPr>
        <a:solidFill>
          <a:srgbClr val="002846"/>
        </a:solidFill>
      </dgm:spPr>
    </dgm:pt>
    <dgm:pt modelId="{091B105F-766B-4F77-A073-3014A91E9543}" type="pres">
      <dgm:prSet presAssocID="{183D8BE8-DFB2-4379-BDB5-E439D4574A1E}" presName="vSp2" presStyleCnt="0"/>
      <dgm:spPr/>
    </dgm:pt>
    <dgm:pt modelId="{44B248A4-6046-47A7-8D58-503340D12F54}" type="pres">
      <dgm:prSet presAssocID="{183D8BE8-DFB2-4379-BDB5-E439D4574A1E}" presName="sibTrans" presStyleCnt="0"/>
      <dgm:spPr/>
    </dgm:pt>
    <dgm:pt modelId="{D051E020-CAF3-43CC-ADC4-38D5CDC3CD4D}" type="pres">
      <dgm:prSet presAssocID="{F64B7EDC-D381-413D-9635-C1834A5AAB70}" presName="compositeNode" presStyleCnt="0">
        <dgm:presLayoutVars>
          <dgm:bulletEnabled val="1"/>
        </dgm:presLayoutVars>
      </dgm:prSet>
      <dgm:spPr/>
    </dgm:pt>
    <dgm:pt modelId="{9F64F235-0C78-47EA-BD60-84BD074B4961}" type="pres">
      <dgm:prSet presAssocID="{F64B7EDC-D381-413D-9635-C1834A5AAB70}" presName="bgRect" presStyleLbl="node1" presStyleIdx="1" presStyleCnt="3"/>
      <dgm:spPr/>
      <dgm:t>
        <a:bodyPr/>
        <a:lstStyle/>
        <a:p>
          <a:endParaRPr lang="en-IN"/>
        </a:p>
      </dgm:t>
    </dgm:pt>
    <dgm:pt modelId="{E96CE2DC-D4B0-4F2B-89E9-68B2DF509BC9}" type="pres">
      <dgm:prSet presAssocID="{F64B7EDC-D381-413D-9635-C1834A5AAB70}" presName="parentNode" presStyleLbl="node1" presStyleIdx="1" presStyleCnt="3">
        <dgm:presLayoutVars>
          <dgm:chMax val="0"/>
          <dgm:bulletEnabled val="1"/>
        </dgm:presLayoutVars>
      </dgm:prSet>
      <dgm:spPr/>
      <dgm:t>
        <a:bodyPr/>
        <a:lstStyle/>
        <a:p>
          <a:endParaRPr lang="en-IN"/>
        </a:p>
      </dgm:t>
    </dgm:pt>
    <dgm:pt modelId="{B76A9E06-C4FF-4C9C-95C8-5B21F9F64D35}" type="pres">
      <dgm:prSet presAssocID="{F64B7EDC-D381-413D-9635-C1834A5AAB70}" presName="childNode" presStyleLbl="node1" presStyleIdx="1" presStyleCnt="3">
        <dgm:presLayoutVars>
          <dgm:bulletEnabled val="1"/>
        </dgm:presLayoutVars>
      </dgm:prSet>
      <dgm:spPr/>
      <dgm:t>
        <a:bodyPr/>
        <a:lstStyle/>
        <a:p>
          <a:endParaRPr lang="en-IN"/>
        </a:p>
      </dgm:t>
    </dgm:pt>
    <dgm:pt modelId="{AF3DC3C2-4593-42FD-A8F9-0710BDF1FB4A}" type="pres">
      <dgm:prSet presAssocID="{C122C7B9-EE18-4C05-8397-144309BBEA98}" presName="hSp" presStyleCnt="0"/>
      <dgm:spPr/>
    </dgm:pt>
    <dgm:pt modelId="{38EFCCA6-13BD-48D9-B295-320A4FB96926}" type="pres">
      <dgm:prSet presAssocID="{C122C7B9-EE18-4C05-8397-144309BBEA98}" presName="vProcSp" presStyleCnt="0"/>
      <dgm:spPr/>
    </dgm:pt>
    <dgm:pt modelId="{BE033A54-DC5D-4848-A77D-1A1FEE316F47}" type="pres">
      <dgm:prSet presAssocID="{C122C7B9-EE18-4C05-8397-144309BBEA98}" presName="vSp1" presStyleCnt="0"/>
      <dgm:spPr/>
    </dgm:pt>
    <dgm:pt modelId="{0BCAEF02-51E3-44A7-9657-72247A305DF9}" type="pres">
      <dgm:prSet presAssocID="{C122C7B9-EE18-4C05-8397-144309BBEA98}" presName="simulatedConn" presStyleLbl="solidFgAcc1" presStyleIdx="1" presStyleCnt="2"/>
      <dgm:spPr>
        <a:solidFill>
          <a:srgbClr val="002846"/>
        </a:solidFill>
      </dgm:spPr>
    </dgm:pt>
    <dgm:pt modelId="{642B640F-ABB8-4742-BFFB-CB34D23BF7E1}" type="pres">
      <dgm:prSet presAssocID="{C122C7B9-EE18-4C05-8397-144309BBEA98}" presName="vSp2" presStyleCnt="0"/>
      <dgm:spPr/>
    </dgm:pt>
    <dgm:pt modelId="{0580DD6F-9167-4B34-87B3-0A60C44956F1}" type="pres">
      <dgm:prSet presAssocID="{C122C7B9-EE18-4C05-8397-144309BBEA98}" presName="sibTrans" presStyleCnt="0"/>
      <dgm:spPr/>
    </dgm:pt>
    <dgm:pt modelId="{907AD47D-6CCD-4BDE-9625-948B3B949F19}" type="pres">
      <dgm:prSet presAssocID="{81460E89-62BD-470C-9299-EE3A0428E601}" presName="compositeNode" presStyleCnt="0">
        <dgm:presLayoutVars>
          <dgm:bulletEnabled val="1"/>
        </dgm:presLayoutVars>
      </dgm:prSet>
      <dgm:spPr/>
    </dgm:pt>
    <dgm:pt modelId="{B35D4473-5D77-41EE-9B26-E4BA3DD97705}" type="pres">
      <dgm:prSet presAssocID="{81460E89-62BD-470C-9299-EE3A0428E601}" presName="bgRect" presStyleLbl="node1" presStyleIdx="2" presStyleCnt="3" custLinFactNeighborX="-865" custLinFactNeighborY="642"/>
      <dgm:spPr/>
      <dgm:t>
        <a:bodyPr/>
        <a:lstStyle/>
        <a:p>
          <a:endParaRPr lang="en-IN"/>
        </a:p>
      </dgm:t>
    </dgm:pt>
    <dgm:pt modelId="{530B08EA-3ED9-4190-9954-5DCD391ED8BF}" type="pres">
      <dgm:prSet presAssocID="{81460E89-62BD-470C-9299-EE3A0428E601}" presName="parentNode" presStyleLbl="node1" presStyleIdx="2" presStyleCnt="3">
        <dgm:presLayoutVars>
          <dgm:chMax val="0"/>
          <dgm:bulletEnabled val="1"/>
        </dgm:presLayoutVars>
      </dgm:prSet>
      <dgm:spPr/>
      <dgm:t>
        <a:bodyPr/>
        <a:lstStyle/>
        <a:p>
          <a:endParaRPr lang="en-IN"/>
        </a:p>
      </dgm:t>
    </dgm:pt>
    <dgm:pt modelId="{E19172E6-030C-4603-B4EE-30B47CB655FA}" type="pres">
      <dgm:prSet presAssocID="{81460E89-62BD-470C-9299-EE3A0428E601}" presName="childNode" presStyleLbl="node1" presStyleIdx="2" presStyleCnt="3">
        <dgm:presLayoutVars>
          <dgm:bulletEnabled val="1"/>
        </dgm:presLayoutVars>
      </dgm:prSet>
      <dgm:spPr/>
      <dgm:t>
        <a:bodyPr/>
        <a:lstStyle/>
        <a:p>
          <a:endParaRPr lang="en-IN"/>
        </a:p>
      </dgm:t>
    </dgm:pt>
  </dgm:ptLst>
  <dgm:cxnLst>
    <dgm:cxn modelId="{A9CDC94A-FA42-4FCB-8C8A-F4C8D64D25D9}" srcId="{D0E0E8C3-D9B2-41ED-AA54-48F99B6310CF}" destId="{E1552E80-7017-49A4-A888-42BC1E275EA0}" srcOrd="0" destOrd="0" parTransId="{ABAFBAFD-F12D-463C-8388-BCCF339DE5FC}" sibTransId="{44C6C244-8A7F-4EE4-8C1C-DF81BE10F6C6}"/>
    <dgm:cxn modelId="{4DCFA577-F3BA-4C13-BE96-78B8D26D3683}" type="presOf" srcId="{D0E0E8C3-D9B2-41ED-AA54-48F99B6310CF}" destId="{B6EDAF21-5BBF-465F-A01F-750396D2E19D}" srcOrd="1" destOrd="0" presId="urn:microsoft.com/office/officeart/2005/8/layout/hProcess7"/>
    <dgm:cxn modelId="{DBCDECCE-7D51-4EF5-9D43-96DD94CDF501}" type="presOf" srcId="{F64B7EDC-D381-413D-9635-C1834A5AAB70}" destId="{9F64F235-0C78-47EA-BD60-84BD074B4961}" srcOrd="0" destOrd="0" presId="urn:microsoft.com/office/officeart/2005/8/layout/hProcess7"/>
    <dgm:cxn modelId="{B8B0391D-82BC-42D2-B882-FB831753C29E}" type="presOf" srcId="{81460E89-62BD-470C-9299-EE3A0428E601}" destId="{B35D4473-5D77-41EE-9B26-E4BA3DD97705}" srcOrd="0" destOrd="0" presId="urn:microsoft.com/office/officeart/2005/8/layout/hProcess7"/>
    <dgm:cxn modelId="{689BE87E-7236-407B-B366-A61A71279FEC}" type="presOf" srcId="{81460E89-62BD-470C-9299-EE3A0428E601}" destId="{530B08EA-3ED9-4190-9954-5DCD391ED8BF}" srcOrd="1" destOrd="0" presId="urn:microsoft.com/office/officeart/2005/8/layout/hProcess7"/>
    <dgm:cxn modelId="{D6E7F0F7-19CB-4749-B14D-67767F588796}" type="presOf" srcId="{F64B7EDC-D381-413D-9635-C1834A5AAB70}" destId="{E96CE2DC-D4B0-4F2B-89E9-68B2DF509BC9}" srcOrd="1" destOrd="0" presId="urn:microsoft.com/office/officeart/2005/8/layout/hProcess7"/>
    <dgm:cxn modelId="{1C477F4C-3AFA-44C4-9413-1E718E42107F}" type="presOf" srcId="{81C96C43-FC33-4FD0-9F28-D58C19C026D4}" destId="{624B9B9C-B1DD-4923-A28D-1727E2900D97}" srcOrd="0" destOrd="0" presId="urn:microsoft.com/office/officeart/2005/8/layout/hProcess7"/>
    <dgm:cxn modelId="{29ADE7EF-0168-4E06-8D44-639585C68637}" type="presOf" srcId="{259EFD53-C1B8-404B-8DFA-1B5784615754}" destId="{B76A9E06-C4FF-4C9C-95C8-5B21F9F64D35}" srcOrd="0" destOrd="0" presId="urn:microsoft.com/office/officeart/2005/8/layout/hProcess7"/>
    <dgm:cxn modelId="{B5C63D96-E029-4CE4-BEC4-804F2CDF3F30}" type="presOf" srcId="{16AEF6E1-0491-4F67-95DD-A2D940A3284B}" destId="{E19172E6-030C-4603-B4EE-30B47CB655FA}" srcOrd="0" destOrd="0" presId="urn:microsoft.com/office/officeart/2005/8/layout/hProcess7"/>
    <dgm:cxn modelId="{B4E042E4-E301-4C31-9B46-A8F8A8460992}" srcId="{F64B7EDC-D381-413D-9635-C1834A5AAB70}" destId="{259EFD53-C1B8-404B-8DFA-1B5784615754}" srcOrd="0" destOrd="0" parTransId="{788D17D5-C149-4419-B1B1-E038B3DA5EB5}" sibTransId="{A680BE8C-62FB-43ED-A2F1-2D2927CDD90F}"/>
    <dgm:cxn modelId="{0F3CA469-5C3D-4D9F-8A27-E171FE9B750D}" type="presOf" srcId="{E1552E80-7017-49A4-A888-42BC1E275EA0}" destId="{F9170BE5-5849-494D-975F-33BCEBCCB6B8}" srcOrd="0" destOrd="0" presId="urn:microsoft.com/office/officeart/2005/8/layout/hProcess7"/>
    <dgm:cxn modelId="{03EBD535-FE36-4AF1-942B-3F0EFE5A77D5}" srcId="{81460E89-62BD-470C-9299-EE3A0428E601}" destId="{16AEF6E1-0491-4F67-95DD-A2D940A3284B}" srcOrd="0" destOrd="0" parTransId="{412426D9-C86C-47A7-8A2C-3A98A4D0FED6}" sibTransId="{6894E171-E386-433C-9BD8-6E0BEDCDAA95}"/>
    <dgm:cxn modelId="{F112D3C7-D181-453E-BFE9-74DBF550622F}" srcId="{81C96C43-FC33-4FD0-9F28-D58C19C026D4}" destId="{81460E89-62BD-470C-9299-EE3A0428E601}" srcOrd="2" destOrd="0" parTransId="{D81CB1FA-4C64-46E2-B111-466965458C8E}" sibTransId="{67106E8D-86CF-42CB-9576-4488CB36BEC2}"/>
    <dgm:cxn modelId="{4BB4CD6A-998A-4318-B2E1-548B81BBF750}" srcId="{81C96C43-FC33-4FD0-9F28-D58C19C026D4}" destId="{F64B7EDC-D381-413D-9635-C1834A5AAB70}" srcOrd="1" destOrd="0" parTransId="{0AEE8C66-18A5-4A2C-A35F-9A1580C76C4D}" sibTransId="{C122C7B9-EE18-4C05-8397-144309BBEA98}"/>
    <dgm:cxn modelId="{40DF8A92-6268-462B-929E-C29F1AD9561E}" type="presOf" srcId="{D0E0E8C3-D9B2-41ED-AA54-48F99B6310CF}" destId="{C3550756-122F-4981-983A-9440E6FBA6A2}" srcOrd="0" destOrd="0" presId="urn:microsoft.com/office/officeart/2005/8/layout/hProcess7"/>
    <dgm:cxn modelId="{3B9635BF-81FC-4A22-9122-F3EB2A69F43D}" srcId="{81C96C43-FC33-4FD0-9F28-D58C19C026D4}" destId="{D0E0E8C3-D9B2-41ED-AA54-48F99B6310CF}" srcOrd="0" destOrd="0" parTransId="{21D19DB0-F1BF-4FEB-8685-7AD0F1A93562}" sibTransId="{183D8BE8-DFB2-4379-BDB5-E439D4574A1E}"/>
    <dgm:cxn modelId="{2DB0EF6A-72BB-4636-BC68-4C5B457FECA4}" type="presParOf" srcId="{624B9B9C-B1DD-4923-A28D-1727E2900D97}" destId="{F7151423-9495-4847-86A1-7FCDCB4A8D8F}" srcOrd="0" destOrd="0" presId="urn:microsoft.com/office/officeart/2005/8/layout/hProcess7"/>
    <dgm:cxn modelId="{666059CA-5C1F-48E5-AC31-B9CC4952CEA0}" type="presParOf" srcId="{F7151423-9495-4847-86A1-7FCDCB4A8D8F}" destId="{C3550756-122F-4981-983A-9440E6FBA6A2}" srcOrd="0" destOrd="0" presId="urn:microsoft.com/office/officeart/2005/8/layout/hProcess7"/>
    <dgm:cxn modelId="{5899B529-FD36-4B10-9C0C-29B9B897C028}" type="presParOf" srcId="{F7151423-9495-4847-86A1-7FCDCB4A8D8F}" destId="{B6EDAF21-5BBF-465F-A01F-750396D2E19D}" srcOrd="1" destOrd="0" presId="urn:microsoft.com/office/officeart/2005/8/layout/hProcess7"/>
    <dgm:cxn modelId="{E89FF570-128C-4D55-9322-D3ED5CF319EC}" type="presParOf" srcId="{F7151423-9495-4847-86A1-7FCDCB4A8D8F}" destId="{F9170BE5-5849-494D-975F-33BCEBCCB6B8}" srcOrd="2" destOrd="0" presId="urn:microsoft.com/office/officeart/2005/8/layout/hProcess7"/>
    <dgm:cxn modelId="{1570A45E-20B9-427E-B7D7-FFB7A4463CC7}" type="presParOf" srcId="{624B9B9C-B1DD-4923-A28D-1727E2900D97}" destId="{50B9170E-E2EA-4A3A-BB91-3319DD2F2A70}" srcOrd="1" destOrd="0" presId="urn:microsoft.com/office/officeart/2005/8/layout/hProcess7"/>
    <dgm:cxn modelId="{031C61D8-11AD-40E5-ACE2-C1AD491444D2}" type="presParOf" srcId="{624B9B9C-B1DD-4923-A28D-1727E2900D97}" destId="{083DFB6A-DEBC-4FFB-96EE-5411CCADACE0}" srcOrd="2" destOrd="0" presId="urn:microsoft.com/office/officeart/2005/8/layout/hProcess7"/>
    <dgm:cxn modelId="{050FACE5-200F-4794-A3CD-5265706D0C5E}" type="presParOf" srcId="{083DFB6A-DEBC-4FFB-96EE-5411CCADACE0}" destId="{691F0409-A583-4C04-ABF2-931212791934}" srcOrd="0" destOrd="0" presId="urn:microsoft.com/office/officeart/2005/8/layout/hProcess7"/>
    <dgm:cxn modelId="{E67A9F53-6020-48B4-BBB6-F0A6ACB5A26D}" type="presParOf" srcId="{083DFB6A-DEBC-4FFB-96EE-5411CCADACE0}" destId="{F16F834C-E586-4908-81FF-14D205758D0D}" srcOrd="1" destOrd="0" presId="urn:microsoft.com/office/officeart/2005/8/layout/hProcess7"/>
    <dgm:cxn modelId="{3FDD8EFD-6C0B-4F11-ADF3-4096C578E2BC}" type="presParOf" srcId="{083DFB6A-DEBC-4FFB-96EE-5411CCADACE0}" destId="{091B105F-766B-4F77-A073-3014A91E9543}" srcOrd="2" destOrd="0" presId="urn:microsoft.com/office/officeart/2005/8/layout/hProcess7"/>
    <dgm:cxn modelId="{532D9F84-7715-404B-B3AE-474AC0889D83}" type="presParOf" srcId="{624B9B9C-B1DD-4923-A28D-1727E2900D97}" destId="{44B248A4-6046-47A7-8D58-503340D12F54}" srcOrd="3" destOrd="0" presId="urn:microsoft.com/office/officeart/2005/8/layout/hProcess7"/>
    <dgm:cxn modelId="{804AD037-F631-4841-BA6A-B54DD7AC9A39}" type="presParOf" srcId="{624B9B9C-B1DD-4923-A28D-1727E2900D97}" destId="{D051E020-CAF3-43CC-ADC4-38D5CDC3CD4D}" srcOrd="4" destOrd="0" presId="urn:microsoft.com/office/officeart/2005/8/layout/hProcess7"/>
    <dgm:cxn modelId="{C9D21E4F-DE1A-48DA-B0F5-4776EB3EE2FB}" type="presParOf" srcId="{D051E020-CAF3-43CC-ADC4-38D5CDC3CD4D}" destId="{9F64F235-0C78-47EA-BD60-84BD074B4961}" srcOrd="0" destOrd="0" presId="urn:microsoft.com/office/officeart/2005/8/layout/hProcess7"/>
    <dgm:cxn modelId="{E6F5ABC8-23A5-4BA2-BA76-D7707343674A}" type="presParOf" srcId="{D051E020-CAF3-43CC-ADC4-38D5CDC3CD4D}" destId="{E96CE2DC-D4B0-4F2B-89E9-68B2DF509BC9}" srcOrd="1" destOrd="0" presId="urn:microsoft.com/office/officeart/2005/8/layout/hProcess7"/>
    <dgm:cxn modelId="{BDE65DED-634D-46A5-AB21-92B698A2C188}" type="presParOf" srcId="{D051E020-CAF3-43CC-ADC4-38D5CDC3CD4D}" destId="{B76A9E06-C4FF-4C9C-95C8-5B21F9F64D35}" srcOrd="2" destOrd="0" presId="urn:microsoft.com/office/officeart/2005/8/layout/hProcess7"/>
    <dgm:cxn modelId="{C95B86CC-7F73-4F6F-8594-2D33F9E3B9A3}" type="presParOf" srcId="{624B9B9C-B1DD-4923-A28D-1727E2900D97}" destId="{AF3DC3C2-4593-42FD-A8F9-0710BDF1FB4A}" srcOrd="5" destOrd="0" presId="urn:microsoft.com/office/officeart/2005/8/layout/hProcess7"/>
    <dgm:cxn modelId="{9C98D92F-6515-48C3-B176-520A1AD1D86F}" type="presParOf" srcId="{624B9B9C-B1DD-4923-A28D-1727E2900D97}" destId="{38EFCCA6-13BD-48D9-B295-320A4FB96926}" srcOrd="6" destOrd="0" presId="urn:microsoft.com/office/officeart/2005/8/layout/hProcess7"/>
    <dgm:cxn modelId="{2ACDFED1-AA4B-4954-8DCD-4F624CE9EB8F}" type="presParOf" srcId="{38EFCCA6-13BD-48D9-B295-320A4FB96926}" destId="{BE033A54-DC5D-4848-A77D-1A1FEE316F47}" srcOrd="0" destOrd="0" presId="urn:microsoft.com/office/officeart/2005/8/layout/hProcess7"/>
    <dgm:cxn modelId="{CCCC6C80-2923-4966-8010-18CFF521F1A2}" type="presParOf" srcId="{38EFCCA6-13BD-48D9-B295-320A4FB96926}" destId="{0BCAEF02-51E3-44A7-9657-72247A305DF9}" srcOrd="1" destOrd="0" presId="urn:microsoft.com/office/officeart/2005/8/layout/hProcess7"/>
    <dgm:cxn modelId="{048045DC-D62E-4973-97D5-5EA5F1B7E08E}" type="presParOf" srcId="{38EFCCA6-13BD-48D9-B295-320A4FB96926}" destId="{642B640F-ABB8-4742-BFFB-CB34D23BF7E1}" srcOrd="2" destOrd="0" presId="urn:microsoft.com/office/officeart/2005/8/layout/hProcess7"/>
    <dgm:cxn modelId="{054B638B-2F7A-4CEA-8BF1-23848961CDA7}" type="presParOf" srcId="{624B9B9C-B1DD-4923-A28D-1727E2900D97}" destId="{0580DD6F-9167-4B34-87B3-0A60C44956F1}" srcOrd="7" destOrd="0" presId="urn:microsoft.com/office/officeart/2005/8/layout/hProcess7"/>
    <dgm:cxn modelId="{55BBD824-32DB-4B63-917A-22C0BCD0E93F}" type="presParOf" srcId="{624B9B9C-B1DD-4923-A28D-1727E2900D97}" destId="{907AD47D-6CCD-4BDE-9625-948B3B949F19}" srcOrd="8" destOrd="0" presId="urn:microsoft.com/office/officeart/2005/8/layout/hProcess7"/>
    <dgm:cxn modelId="{90C07D82-0424-494D-ADE7-8DD78E7177D4}" type="presParOf" srcId="{907AD47D-6CCD-4BDE-9625-948B3B949F19}" destId="{B35D4473-5D77-41EE-9B26-E4BA3DD97705}" srcOrd="0" destOrd="0" presId="urn:microsoft.com/office/officeart/2005/8/layout/hProcess7"/>
    <dgm:cxn modelId="{7601BCD0-ABDE-4225-9ECF-666712FA34C4}" type="presParOf" srcId="{907AD47D-6CCD-4BDE-9625-948B3B949F19}" destId="{530B08EA-3ED9-4190-9954-5DCD391ED8BF}" srcOrd="1" destOrd="0" presId="urn:microsoft.com/office/officeart/2005/8/layout/hProcess7"/>
    <dgm:cxn modelId="{E4A51543-8DDF-43D5-85EA-0764602B3446}" type="presParOf" srcId="{907AD47D-6CCD-4BDE-9625-948B3B949F19}" destId="{E19172E6-030C-4603-B4EE-30B47CB655FA}" srcOrd="2" destOrd="0" presId="urn:microsoft.com/office/officeart/2005/8/layout/hProcess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A614E1-C585-4C16-8FBA-757F0D12284A}" type="doc">
      <dgm:prSet loTypeId="urn:microsoft.com/office/officeart/2005/8/layout/vList3" loCatId="picture" qsTypeId="urn:microsoft.com/office/officeart/2005/8/quickstyle/3d3" qsCatId="3D" csTypeId="urn:microsoft.com/office/officeart/2005/8/colors/accent0_3" csCatId="mainScheme" phldr="1"/>
      <dgm:spPr/>
    </dgm:pt>
    <dgm:pt modelId="{AF2783B8-BAB9-4040-B3FD-E81A50AB77CF}">
      <dgm:prSet phldrT="[Text]" custT="1"/>
      <dgm:spPr/>
      <dgm:t>
        <a:bodyPr/>
        <a:lstStyle/>
        <a:p>
          <a:pPr algn="just"/>
          <a:r>
            <a:rPr lang="en-US" sz="2500" dirty="0">
              <a:latin typeface="Times New Roman" panose="02020603050405020304" pitchFamily="18" charset="0"/>
              <a:cs typeface="Times New Roman" panose="02020603050405020304" pitchFamily="18" charset="0"/>
            </a:rPr>
            <a:t>The Linear Weighted Algorithm (LWA) is a technique utilized in network communicate among users. </a:t>
          </a:r>
        </a:p>
        <a:p>
          <a:pPr algn="just"/>
          <a:r>
            <a:rPr lang="en-US" sz="2500" dirty="0">
              <a:latin typeface="Times New Roman" panose="02020603050405020304" pitchFamily="18" charset="0"/>
              <a:cs typeface="Times New Roman" panose="02020603050405020304" pitchFamily="18" charset="0"/>
            </a:rPr>
            <a:t>It assigns weights to various parameters such as distance and network traffic to determine the most efficient routes for data exchange.</a:t>
          </a:r>
          <a:endParaRPr lang="en-IN" sz="2500" dirty="0">
            <a:latin typeface="Times New Roman" panose="02020603050405020304" pitchFamily="18" charset="0"/>
            <a:cs typeface="Times New Roman" panose="02020603050405020304" pitchFamily="18" charset="0"/>
          </a:endParaRPr>
        </a:p>
      </dgm:t>
    </dgm:pt>
    <dgm:pt modelId="{7AF66E0E-BB43-42A9-8E3D-CAB74385CEF8}" type="parTrans" cxnId="{60BD3E69-09A5-46C9-B631-ED1E6F7B3AB0}">
      <dgm:prSet/>
      <dgm:spPr/>
      <dgm:t>
        <a:bodyPr/>
        <a:lstStyle/>
        <a:p>
          <a:endParaRPr lang="en-IN"/>
        </a:p>
      </dgm:t>
    </dgm:pt>
    <dgm:pt modelId="{2F97D203-E06F-47B0-B240-F998222061E7}" type="sibTrans" cxnId="{60BD3E69-09A5-46C9-B631-ED1E6F7B3AB0}">
      <dgm:prSet/>
      <dgm:spPr/>
      <dgm:t>
        <a:bodyPr/>
        <a:lstStyle/>
        <a:p>
          <a:endParaRPr lang="en-IN"/>
        </a:p>
      </dgm:t>
    </dgm:pt>
    <dgm:pt modelId="{63D2878D-9F34-440D-AFF1-2C0E8728EF2F}">
      <dgm:prSet phldrT="[Text]"/>
      <dgm:spPr/>
      <dgm:t>
        <a:bodyPr/>
        <a:lstStyle/>
        <a:p>
          <a:pPr algn="just"/>
          <a:r>
            <a:rPr lang="en-US" dirty="0">
              <a:latin typeface="Times New Roman" panose="02020603050405020304" pitchFamily="18" charset="0"/>
              <a:cs typeface="Times New Roman" panose="02020603050405020304" pitchFamily="18" charset="0"/>
            </a:rPr>
            <a:t>Clustering techniques are integrated into LWA to enhance its efficiency and scalability. </a:t>
          </a:r>
        </a:p>
        <a:p>
          <a:pPr algn="just"/>
          <a:r>
            <a:rPr lang="en-US" dirty="0">
              <a:latin typeface="Times New Roman" panose="02020603050405020304" pitchFamily="18" charset="0"/>
              <a:cs typeface="Times New Roman" panose="02020603050405020304" pitchFamily="18" charset="0"/>
            </a:rPr>
            <a:t>By grouping network nodes into clusters based on LWA reduces the complexity and improves the accuracy of route selection.</a:t>
          </a:r>
          <a:endParaRPr lang="en-IN" dirty="0">
            <a:latin typeface="Times New Roman" panose="02020603050405020304" pitchFamily="18" charset="0"/>
            <a:cs typeface="Times New Roman" panose="02020603050405020304" pitchFamily="18" charset="0"/>
          </a:endParaRPr>
        </a:p>
      </dgm:t>
    </dgm:pt>
    <dgm:pt modelId="{A0C4EE06-F8D9-4185-977C-C1CE29A80E36}" type="parTrans" cxnId="{7DC39B54-98A1-4629-9CAC-17AE34882FDB}">
      <dgm:prSet/>
      <dgm:spPr/>
      <dgm:t>
        <a:bodyPr/>
        <a:lstStyle/>
        <a:p>
          <a:endParaRPr lang="en-IN"/>
        </a:p>
      </dgm:t>
    </dgm:pt>
    <dgm:pt modelId="{309FE844-5ABD-45D9-A9B1-729F5813C664}" type="sibTrans" cxnId="{7DC39B54-98A1-4629-9CAC-17AE34882FDB}">
      <dgm:prSet/>
      <dgm:spPr/>
      <dgm:t>
        <a:bodyPr/>
        <a:lstStyle/>
        <a:p>
          <a:endParaRPr lang="en-IN"/>
        </a:p>
      </dgm:t>
    </dgm:pt>
    <dgm:pt modelId="{FC3C679E-D847-4368-8A65-AA086344DFB3}">
      <dgm:prSet phldrT="[Text]"/>
      <dgm:spPr/>
      <dgm:t>
        <a:bodyPr/>
        <a:lstStyle/>
        <a:p>
          <a:pPr algn="just"/>
          <a:r>
            <a:rPr lang="en-US" dirty="0">
              <a:latin typeface="Times New Roman" panose="02020603050405020304" pitchFamily="18" charset="0"/>
              <a:cs typeface="Times New Roman" panose="02020603050405020304" pitchFamily="18" charset="0"/>
            </a:rPr>
            <a:t>LWA assigns weights to different parameters based on their significance. </a:t>
          </a:r>
        </a:p>
        <a:p>
          <a:pPr algn="just"/>
          <a:r>
            <a:rPr lang="en-US" dirty="0">
              <a:latin typeface="Times New Roman" panose="02020603050405020304" pitchFamily="18" charset="0"/>
              <a:cs typeface="Times New Roman" panose="02020603050405020304" pitchFamily="18" charset="0"/>
            </a:rPr>
            <a:t>These weights are adjusted based on real-time network conditions.</a:t>
          </a:r>
          <a:endParaRPr lang="en-IN" dirty="0">
            <a:latin typeface="Times New Roman" panose="02020603050405020304" pitchFamily="18" charset="0"/>
            <a:cs typeface="Times New Roman" panose="02020603050405020304" pitchFamily="18" charset="0"/>
          </a:endParaRPr>
        </a:p>
      </dgm:t>
    </dgm:pt>
    <dgm:pt modelId="{6A6258BD-55D3-4DA1-ADA9-5B1994EB25EE}" type="parTrans" cxnId="{72F7B5DD-2004-4093-91D1-095CCA71E145}">
      <dgm:prSet/>
      <dgm:spPr/>
      <dgm:t>
        <a:bodyPr/>
        <a:lstStyle/>
        <a:p>
          <a:endParaRPr lang="en-IN"/>
        </a:p>
      </dgm:t>
    </dgm:pt>
    <dgm:pt modelId="{AC0F4C96-0010-4BDD-BD94-85CE3D43D534}" type="sibTrans" cxnId="{72F7B5DD-2004-4093-91D1-095CCA71E145}">
      <dgm:prSet/>
      <dgm:spPr/>
      <dgm:t>
        <a:bodyPr/>
        <a:lstStyle/>
        <a:p>
          <a:endParaRPr lang="en-IN"/>
        </a:p>
      </dgm:t>
    </dgm:pt>
    <dgm:pt modelId="{A71299FC-D353-4036-B4AA-92A1A91D5719}" type="pres">
      <dgm:prSet presAssocID="{83A614E1-C585-4C16-8FBA-757F0D12284A}" presName="linearFlow" presStyleCnt="0">
        <dgm:presLayoutVars>
          <dgm:dir/>
          <dgm:resizeHandles val="exact"/>
        </dgm:presLayoutVars>
      </dgm:prSet>
      <dgm:spPr/>
    </dgm:pt>
    <dgm:pt modelId="{6E7C05F3-9D25-4D35-B8D8-7200D2781206}" type="pres">
      <dgm:prSet presAssocID="{AF2783B8-BAB9-4040-B3FD-E81A50AB77CF}" presName="composite" presStyleCnt="0"/>
      <dgm:spPr/>
    </dgm:pt>
    <dgm:pt modelId="{EC091FAA-6C09-4317-921D-C540006F7F65}" type="pres">
      <dgm:prSet presAssocID="{AF2783B8-BAB9-4040-B3FD-E81A50AB77CF}" presName="imgShp" presStyleLbl="fgImgPlace1" presStyleIdx="0" presStyleCnt="3" custScaleX="31037" custScaleY="13099" custLinFactNeighborX="1722" custLinFactNeighborY="5982"/>
      <dgm:spPr>
        <a:solidFill>
          <a:srgbClr val="002846"/>
        </a:solidFill>
        <a:ln>
          <a:solidFill>
            <a:srgbClr val="002846"/>
          </a:solidFill>
        </a:ln>
      </dgm:spPr>
    </dgm:pt>
    <dgm:pt modelId="{2A9B1C0F-DED3-47F0-88D3-10C0A6D5981C}" type="pres">
      <dgm:prSet presAssocID="{AF2783B8-BAB9-4040-B3FD-E81A50AB77CF}" presName="txShp" presStyleLbl="node1" presStyleIdx="0" presStyleCnt="3" custLinFactNeighborX="4509" custLinFactNeighborY="14969">
        <dgm:presLayoutVars>
          <dgm:bulletEnabled val="1"/>
        </dgm:presLayoutVars>
      </dgm:prSet>
      <dgm:spPr/>
      <dgm:t>
        <a:bodyPr/>
        <a:lstStyle/>
        <a:p>
          <a:endParaRPr lang="en-IN"/>
        </a:p>
      </dgm:t>
    </dgm:pt>
    <dgm:pt modelId="{370A420F-922C-4CDE-A5A6-28F18F71FE6A}" type="pres">
      <dgm:prSet presAssocID="{2F97D203-E06F-47B0-B240-F998222061E7}" presName="spacing" presStyleCnt="0"/>
      <dgm:spPr/>
    </dgm:pt>
    <dgm:pt modelId="{010D01BE-7E77-4790-A245-F5A768442989}" type="pres">
      <dgm:prSet presAssocID="{63D2878D-9F34-440D-AFF1-2C0E8728EF2F}" presName="composite" presStyleCnt="0"/>
      <dgm:spPr/>
    </dgm:pt>
    <dgm:pt modelId="{8537073A-9147-4F2A-8A8B-59A8034494B8}" type="pres">
      <dgm:prSet presAssocID="{63D2878D-9F34-440D-AFF1-2C0E8728EF2F}" presName="imgShp" presStyleLbl="fgImgPlace1" presStyleIdx="1" presStyleCnt="3" custFlipHor="1" custScaleX="18470" custScaleY="16859" custLinFactX="98312" custLinFactY="25968" custLinFactNeighborX="100000" custLinFactNeighborY="100000"/>
      <dgm:spPr/>
    </dgm:pt>
    <dgm:pt modelId="{53E1A1E1-5DAB-4679-A3CF-2F2A8CE18A36}" type="pres">
      <dgm:prSet presAssocID="{63D2878D-9F34-440D-AFF1-2C0E8728EF2F}" presName="txShp" presStyleLbl="node1" presStyleIdx="1" presStyleCnt="3" custScaleX="97879" custScaleY="73090" custLinFactNeighborX="5373" custLinFactNeighborY="-720">
        <dgm:presLayoutVars>
          <dgm:bulletEnabled val="1"/>
        </dgm:presLayoutVars>
      </dgm:prSet>
      <dgm:spPr/>
      <dgm:t>
        <a:bodyPr/>
        <a:lstStyle/>
        <a:p>
          <a:endParaRPr lang="en-IN"/>
        </a:p>
      </dgm:t>
    </dgm:pt>
    <dgm:pt modelId="{590F4FC6-A778-4E75-8661-0C88C5BD87BE}" type="pres">
      <dgm:prSet presAssocID="{309FE844-5ABD-45D9-A9B1-729F5813C664}" presName="spacing" presStyleCnt="0"/>
      <dgm:spPr/>
    </dgm:pt>
    <dgm:pt modelId="{A1BCE43B-F46C-4A43-990E-7B496BBE8A7D}" type="pres">
      <dgm:prSet presAssocID="{FC3C679E-D847-4368-8A65-AA086344DFB3}" presName="composite" presStyleCnt="0"/>
      <dgm:spPr/>
    </dgm:pt>
    <dgm:pt modelId="{51B54FFD-84EB-4D7E-8A58-9D5C079FEE1F}" type="pres">
      <dgm:prSet presAssocID="{FC3C679E-D847-4368-8A65-AA086344DFB3}" presName="imgShp" presStyleLbl="fgImgPlace1" presStyleIdx="2" presStyleCnt="3" custFlipVert="0" custFlipHor="0" custScaleX="18355" custScaleY="37680" custLinFactY="-20804" custLinFactNeighborX="1123" custLinFactNeighborY="-100000"/>
      <dgm:spPr>
        <a:solidFill>
          <a:srgbClr val="002846"/>
        </a:solidFill>
      </dgm:spPr>
    </dgm:pt>
    <dgm:pt modelId="{C806FE25-CA20-4002-A91F-EC46C847A246}" type="pres">
      <dgm:prSet presAssocID="{FC3C679E-D847-4368-8A65-AA086344DFB3}" presName="txShp" presStyleLbl="node1" presStyleIdx="2" presStyleCnt="3" custLinFactNeighborX="5204" custLinFactNeighborY="-12835">
        <dgm:presLayoutVars>
          <dgm:bulletEnabled val="1"/>
        </dgm:presLayoutVars>
      </dgm:prSet>
      <dgm:spPr/>
      <dgm:t>
        <a:bodyPr/>
        <a:lstStyle/>
        <a:p>
          <a:endParaRPr lang="en-IN"/>
        </a:p>
      </dgm:t>
    </dgm:pt>
  </dgm:ptLst>
  <dgm:cxnLst>
    <dgm:cxn modelId="{60BD3E69-09A5-46C9-B631-ED1E6F7B3AB0}" srcId="{83A614E1-C585-4C16-8FBA-757F0D12284A}" destId="{AF2783B8-BAB9-4040-B3FD-E81A50AB77CF}" srcOrd="0" destOrd="0" parTransId="{7AF66E0E-BB43-42A9-8E3D-CAB74385CEF8}" sibTransId="{2F97D203-E06F-47B0-B240-F998222061E7}"/>
    <dgm:cxn modelId="{027ACCA9-9928-42B5-9CA1-6F38683C6CB8}" type="presOf" srcId="{83A614E1-C585-4C16-8FBA-757F0D12284A}" destId="{A71299FC-D353-4036-B4AA-92A1A91D5719}" srcOrd="0" destOrd="0" presId="urn:microsoft.com/office/officeart/2005/8/layout/vList3"/>
    <dgm:cxn modelId="{6923C702-4F0F-443D-A687-4DC5521036A3}" type="presOf" srcId="{AF2783B8-BAB9-4040-B3FD-E81A50AB77CF}" destId="{2A9B1C0F-DED3-47F0-88D3-10C0A6D5981C}" srcOrd="0" destOrd="0" presId="urn:microsoft.com/office/officeart/2005/8/layout/vList3"/>
    <dgm:cxn modelId="{7DC39B54-98A1-4629-9CAC-17AE34882FDB}" srcId="{83A614E1-C585-4C16-8FBA-757F0D12284A}" destId="{63D2878D-9F34-440D-AFF1-2C0E8728EF2F}" srcOrd="1" destOrd="0" parTransId="{A0C4EE06-F8D9-4185-977C-C1CE29A80E36}" sibTransId="{309FE844-5ABD-45D9-A9B1-729F5813C664}"/>
    <dgm:cxn modelId="{9ADF882B-D9C2-4612-A761-4A7F70DBA0B1}" type="presOf" srcId="{63D2878D-9F34-440D-AFF1-2C0E8728EF2F}" destId="{53E1A1E1-5DAB-4679-A3CF-2F2A8CE18A36}" srcOrd="0" destOrd="0" presId="urn:microsoft.com/office/officeart/2005/8/layout/vList3"/>
    <dgm:cxn modelId="{E54DF7A9-87CD-4523-82B0-D89EAE7A26DD}" type="presOf" srcId="{FC3C679E-D847-4368-8A65-AA086344DFB3}" destId="{C806FE25-CA20-4002-A91F-EC46C847A246}" srcOrd="0" destOrd="0" presId="urn:microsoft.com/office/officeart/2005/8/layout/vList3"/>
    <dgm:cxn modelId="{72F7B5DD-2004-4093-91D1-095CCA71E145}" srcId="{83A614E1-C585-4C16-8FBA-757F0D12284A}" destId="{FC3C679E-D847-4368-8A65-AA086344DFB3}" srcOrd="2" destOrd="0" parTransId="{6A6258BD-55D3-4DA1-ADA9-5B1994EB25EE}" sibTransId="{AC0F4C96-0010-4BDD-BD94-85CE3D43D534}"/>
    <dgm:cxn modelId="{927AF1DF-F73A-4BC1-AE61-1E5B142325CB}" type="presParOf" srcId="{A71299FC-D353-4036-B4AA-92A1A91D5719}" destId="{6E7C05F3-9D25-4D35-B8D8-7200D2781206}" srcOrd="0" destOrd="0" presId="urn:microsoft.com/office/officeart/2005/8/layout/vList3"/>
    <dgm:cxn modelId="{D8E8A874-7C89-412E-9446-E163DB51DC76}" type="presParOf" srcId="{6E7C05F3-9D25-4D35-B8D8-7200D2781206}" destId="{EC091FAA-6C09-4317-921D-C540006F7F65}" srcOrd="0" destOrd="0" presId="urn:microsoft.com/office/officeart/2005/8/layout/vList3"/>
    <dgm:cxn modelId="{2660F36E-0047-4107-AB52-3351126D6F6D}" type="presParOf" srcId="{6E7C05F3-9D25-4D35-B8D8-7200D2781206}" destId="{2A9B1C0F-DED3-47F0-88D3-10C0A6D5981C}" srcOrd="1" destOrd="0" presId="urn:microsoft.com/office/officeart/2005/8/layout/vList3"/>
    <dgm:cxn modelId="{BF8E50A5-F243-40A5-9C57-3E48F5943734}" type="presParOf" srcId="{A71299FC-D353-4036-B4AA-92A1A91D5719}" destId="{370A420F-922C-4CDE-A5A6-28F18F71FE6A}" srcOrd="1" destOrd="0" presId="urn:microsoft.com/office/officeart/2005/8/layout/vList3"/>
    <dgm:cxn modelId="{A2E3C939-2BB1-4A1C-B006-69BA14E1E382}" type="presParOf" srcId="{A71299FC-D353-4036-B4AA-92A1A91D5719}" destId="{010D01BE-7E77-4790-A245-F5A768442989}" srcOrd="2" destOrd="0" presId="urn:microsoft.com/office/officeart/2005/8/layout/vList3"/>
    <dgm:cxn modelId="{EF7D1FEE-170B-4E58-933D-34939B05E447}" type="presParOf" srcId="{010D01BE-7E77-4790-A245-F5A768442989}" destId="{8537073A-9147-4F2A-8A8B-59A8034494B8}" srcOrd="0" destOrd="0" presId="urn:microsoft.com/office/officeart/2005/8/layout/vList3"/>
    <dgm:cxn modelId="{00E0563A-D4E6-44B2-A353-1BFDD9B8EC7F}" type="presParOf" srcId="{010D01BE-7E77-4790-A245-F5A768442989}" destId="{53E1A1E1-5DAB-4679-A3CF-2F2A8CE18A36}" srcOrd="1" destOrd="0" presId="urn:microsoft.com/office/officeart/2005/8/layout/vList3"/>
    <dgm:cxn modelId="{999ADB60-E6C4-4DA5-803B-5D96792E53C5}" type="presParOf" srcId="{A71299FC-D353-4036-B4AA-92A1A91D5719}" destId="{590F4FC6-A778-4E75-8661-0C88C5BD87BE}" srcOrd="3" destOrd="0" presId="urn:microsoft.com/office/officeart/2005/8/layout/vList3"/>
    <dgm:cxn modelId="{FBFCA9E6-2DCC-4282-B5EC-B7B3F226061A}" type="presParOf" srcId="{A71299FC-D353-4036-B4AA-92A1A91D5719}" destId="{A1BCE43B-F46C-4A43-990E-7B496BBE8A7D}" srcOrd="4" destOrd="0" presId="urn:microsoft.com/office/officeart/2005/8/layout/vList3"/>
    <dgm:cxn modelId="{C1BFFD58-7024-4329-8B81-E36B21755EE7}" type="presParOf" srcId="{A1BCE43B-F46C-4A43-990E-7B496BBE8A7D}" destId="{51B54FFD-84EB-4D7E-8A58-9D5C079FEE1F}" srcOrd="0" destOrd="0" presId="urn:microsoft.com/office/officeart/2005/8/layout/vList3"/>
    <dgm:cxn modelId="{1CF9C6A0-1F58-47E9-9DC6-6B3632088B68}" type="presParOf" srcId="{A1BCE43B-F46C-4A43-990E-7B496BBE8A7D}" destId="{C806FE25-CA20-4002-A91F-EC46C847A246}" srcOrd="1" destOrd="0" presId="urn:microsoft.com/office/officeart/2005/8/layout/vList3"/>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A614E1-C585-4C16-8FBA-757F0D12284A}" type="doc">
      <dgm:prSet loTypeId="urn:microsoft.com/office/officeart/2005/8/layout/vList3" loCatId="picture" qsTypeId="urn:microsoft.com/office/officeart/2005/8/quickstyle/3d3" qsCatId="3D" csTypeId="urn:microsoft.com/office/officeart/2005/8/colors/accent0_3" csCatId="mainScheme" phldr="1"/>
      <dgm:spPr/>
    </dgm:pt>
    <dgm:pt modelId="{AF2783B8-BAB9-4040-B3FD-E81A50AB77CF}">
      <dgm:prSet phldrT="[Text]"/>
      <dgm:spPr/>
      <dgm:t>
        <a:bodyPr/>
        <a:lstStyle/>
        <a:p>
          <a:pPr algn="just"/>
          <a:r>
            <a:rPr lang="en-US" dirty="0">
              <a:latin typeface="Times New Roman" panose="02020603050405020304" pitchFamily="18" charset="0"/>
              <a:cs typeface="Times New Roman" panose="02020603050405020304" pitchFamily="18" charset="0"/>
            </a:rPr>
            <a:t>Using the weighted parameters, LWA calculates the most suitable paths for data transmission between users within the network. </a:t>
          </a:r>
        </a:p>
        <a:p>
          <a:pPr algn="just"/>
          <a:r>
            <a:rPr lang="en-US" dirty="0">
              <a:latin typeface="Times New Roman" panose="02020603050405020304" pitchFamily="18" charset="0"/>
              <a:cs typeface="Times New Roman" panose="02020603050405020304" pitchFamily="18" charset="0"/>
            </a:rPr>
            <a:t>This process involves evaluating multiple factors, including signal strength, available bandwidth, to determine the optimal route.</a:t>
          </a:r>
          <a:endParaRPr lang="en-IN" dirty="0">
            <a:latin typeface="Times New Roman" panose="02020603050405020304" pitchFamily="18" charset="0"/>
            <a:cs typeface="Times New Roman" panose="02020603050405020304" pitchFamily="18" charset="0"/>
          </a:endParaRPr>
        </a:p>
      </dgm:t>
    </dgm:pt>
    <dgm:pt modelId="{7AF66E0E-BB43-42A9-8E3D-CAB74385CEF8}" type="parTrans" cxnId="{60BD3E69-09A5-46C9-B631-ED1E6F7B3AB0}">
      <dgm:prSet/>
      <dgm:spPr/>
      <dgm:t>
        <a:bodyPr/>
        <a:lstStyle/>
        <a:p>
          <a:endParaRPr lang="en-IN"/>
        </a:p>
      </dgm:t>
    </dgm:pt>
    <dgm:pt modelId="{2F97D203-E06F-47B0-B240-F998222061E7}" type="sibTrans" cxnId="{60BD3E69-09A5-46C9-B631-ED1E6F7B3AB0}">
      <dgm:prSet/>
      <dgm:spPr/>
      <dgm:t>
        <a:bodyPr/>
        <a:lstStyle/>
        <a:p>
          <a:endParaRPr lang="en-IN"/>
        </a:p>
      </dgm:t>
    </dgm:pt>
    <dgm:pt modelId="{63D2878D-9F34-440D-AFF1-2C0E8728EF2F}">
      <dgm:prSet phldrT="[Text]"/>
      <dgm:spPr/>
      <dgm:t>
        <a:bodyPr/>
        <a:lstStyle/>
        <a:p>
          <a:pPr algn="just"/>
          <a:r>
            <a:rPr lang="en-US" dirty="0">
              <a:latin typeface="Times New Roman" panose="02020603050405020304" pitchFamily="18" charset="0"/>
              <a:cs typeface="Times New Roman" panose="02020603050405020304" pitchFamily="18" charset="0"/>
            </a:rPr>
            <a:t>LWA continuously monitors network conditions and adapts its routing decisions accordingly. </a:t>
          </a:r>
        </a:p>
        <a:p>
          <a:pPr algn="just"/>
          <a:r>
            <a:rPr lang="en-US" dirty="0">
              <a:latin typeface="Times New Roman" panose="02020603050405020304" pitchFamily="18" charset="0"/>
              <a:cs typeface="Times New Roman" panose="02020603050405020304" pitchFamily="18" charset="0"/>
            </a:rPr>
            <a:t>By updating parameter weights and cluster configurations in response to changes in traffic patterns and node availability, LWA ensures efficient data transmission and reception.</a:t>
          </a:r>
          <a:endParaRPr lang="en-IN" dirty="0">
            <a:latin typeface="Times New Roman" panose="02020603050405020304" pitchFamily="18" charset="0"/>
            <a:cs typeface="Times New Roman" panose="02020603050405020304" pitchFamily="18" charset="0"/>
          </a:endParaRPr>
        </a:p>
      </dgm:t>
    </dgm:pt>
    <dgm:pt modelId="{A0C4EE06-F8D9-4185-977C-C1CE29A80E36}" type="parTrans" cxnId="{7DC39B54-98A1-4629-9CAC-17AE34882FDB}">
      <dgm:prSet/>
      <dgm:spPr/>
      <dgm:t>
        <a:bodyPr/>
        <a:lstStyle/>
        <a:p>
          <a:endParaRPr lang="en-IN"/>
        </a:p>
      </dgm:t>
    </dgm:pt>
    <dgm:pt modelId="{309FE844-5ABD-45D9-A9B1-729F5813C664}" type="sibTrans" cxnId="{7DC39B54-98A1-4629-9CAC-17AE34882FDB}">
      <dgm:prSet/>
      <dgm:spPr/>
      <dgm:t>
        <a:bodyPr/>
        <a:lstStyle/>
        <a:p>
          <a:endParaRPr lang="en-IN"/>
        </a:p>
      </dgm:t>
    </dgm:pt>
    <dgm:pt modelId="{FC3C679E-D847-4368-8A65-AA086344DFB3}">
      <dgm:prSet phldrT="[Text]"/>
      <dgm:spPr/>
      <dgm:t>
        <a:bodyPr/>
        <a:lstStyle/>
        <a:p>
          <a:pPr algn="just"/>
          <a:r>
            <a:rPr lang="en-US" dirty="0">
              <a:latin typeface="Times New Roman" panose="02020603050405020304" pitchFamily="18" charset="0"/>
              <a:cs typeface="Times New Roman" panose="02020603050405020304" pitchFamily="18" charset="0"/>
            </a:rPr>
            <a:t>Through its integration of clustering techniques and dynamic parameter weighting, LWA offers scalability making it suitable for large-scale network deployments. </a:t>
          </a:r>
        </a:p>
        <a:p>
          <a:pPr algn="just"/>
          <a:r>
            <a:rPr lang="en-US" dirty="0">
              <a:latin typeface="Times New Roman" panose="02020603050405020304" pitchFamily="18" charset="0"/>
              <a:cs typeface="Times New Roman" panose="02020603050405020304" pitchFamily="18" charset="0"/>
            </a:rPr>
            <a:t>Its ability to optimize data transmission routes enhances overall network efficiency and reliability.</a:t>
          </a:r>
          <a:endParaRPr lang="en-IN" dirty="0">
            <a:latin typeface="Times New Roman" panose="02020603050405020304" pitchFamily="18" charset="0"/>
            <a:cs typeface="Times New Roman" panose="02020603050405020304" pitchFamily="18" charset="0"/>
          </a:endParaRPr>
        </a:p>
      </dgm:t>
    </dgm:pt>
    <dgm:pt modelId="{6A6258BD-55D3-4DA1-ADA9-5B1994EB25EE}" type="parTrans" cxnId="{72F7B5DD-2004-4093-91D1-095CCA71E145}">
      <dgm:prSet/>
      <dgm:spPr/>
      <dgm:t>
        <a:bodyPr/>
        <a:lstStyle/>
        <a:p>
          <a:endParaRPr lang="en-IN"/>
        </a:p>
      </dgm:t>
    </dgm:pt>
    <dgm:pt modelId="{AC0F4C96-0010-4BDD-BD94-85CE3D43D534}" type="sibTrans" cxnId="{72F7B5DD-2004-4093-91D1-095CCA71E145}">
      <dgm:prSet/>
      <dgm:spPr/>
      <dgm:t>
        <a:bodyPr/>
        <a:lstStyle/>
        <a:p>
          <a:endParaRPr lang="en-IN"/>
        </a:p>
      </dgm:t>
    </dgm:pt>
    <dgm:pt modelId="{A71299FC-D353-4036-B4AA-92A1A91D5719}" type="pres">
      <dgm:prSet presAssocID="{83A614E1-C585-4C16-8FBA-757F0D12284A}" presName="linearFlow" presStyleCnt="0">
        <dgm:presLayoutVars>
          <dgm:dir/>
          <dgm:resizeHandles val="exact"/>
        </dgm:presLayoutVars>
      </dgm:prSet>
      <dgm:spPr/>
    </dgm:pt>
    <dgm:pt modelId="{6E7C05F3-9D25-4D35-B8D8-7200D2781206}" type="pres">
      <dgm:prSet presAssocID="{AF2783B8-BAB9-4040-B3FD-E81A50AB77CF}" presName="composite" presStyleCnt="0"/>
      <dgm:spPr/>
    </dgm:pt>
    <dgm:pt modelId="{EC091FAA-6C09-4317-921D-C540006F7F65}" type="pres">
      <dgm:prSet presAssocID="{AF2783B8-BAB9-4040-B3FD-E81A50AB77CF}" presName="imgShp" presStyleLbl="fgImgPlace1" presStyleIdx="0" presStyleCnt="3" custScaleX="31037" custScaleY="13099" custLinFactNeighborX="1722" custLinFactNeighborY="5982"/>
      <dgm:spPr>
        <a:solidFill>
          <a:srgbClr val="002846"/>
        </a:solidFill>
        <a:ln>
          <a:solidFill>
            <a:srgbClr val="002846"/>
          </a:solidFill>
        </a:ln>
      </dgm:spPr>
    </dgm:pt>
    <dgm:pt modelId="{2A9B1C0F-DED3-47F0-88D3-10C0A6D5981C}" type="pres">
      <dgm:prSet presAssocID="{AF2783B8-BAB9-4040-B3FD-E81A50AB77CF}" presName="txShp" presStyleLbl="node1" presStyleIdx="0" presStyleCnt="3" custLinFactNeighborX="4509" custLinFactNeighborY="14969">
        <dgm:presLayoutVars>
          <dgm:bulletEnabled val="1"/>
        </dgm:presLayoutVars>
      </dgm:prSet>
      <dgm:spPr/>
      <dgm:t>
        <a:bodyPr/>
        <a:lstStyle/>
        <a:p>
          <a:endParaRPr lang="en-IN"/>
        </a:p>
      </dgm:t>
    </dgm:pt>
    <dgm:pt modelId="{370A420F-922C-4CDE-A5A6-28F18F71FE6A}" type="pres">
      <dgm:prSet presAssocID="{2F97D203-E06F-47B0-B240-F998222061E7}" presName="spacing" presStyleCnt="0"/>
      <dgm:spPr/>
    </dgm:pt>
    <dgm:pt modelId="{010D01BE-7E77-4790-A245-F5A768442989}" type="pres">
      <dgm:prSet presAssocID="{63D2878D-9F34-440D-AFF1-2C0E8728EF2F}" presName="composite" presStyleCnt="0"/>
      <dgm:spPr/>
    </dgm:pt>
    <dgm:pt modelId="{8537073A-9147-4F2A-8A8B-59A8034494B8}" type="pres">
      <dgm:prSet presAssocID="{63D2878D-9F34-440D-AFF1-2C0E8728EF2F}" presName="imgShp" presStyleLbl="fgImgPlace1" presStyleIdx="1" presStyleCnt="3" custFlipHor="1" custScaleX="18470" custScaleY="16859" custLinFactX="98312" custLinFactY="25968" custLinFactNeighborX="100000" custLinFactNeighborY="100000"/>
      <dgm:spPr/>
    </dgm:pt>
    <dgm:pt modelId="{53E1A1E1-5DAB-4679-A3CF-2F2A8CE18A36}" type="pres">
      <dgm:prSet presAssocID="{63D2878D-9F34-440D-AFF1-2C0E8728EF2F}" presName="txShp" presStyleLbl="node1" presStyleIdx="1" presStyleCnt="3" custScaleX="97879" custScaleY="97208" custLinFactNeighborX="5373" custLinFactNeighborY="-720">
        <dgm:presLayoutVars>
          <dgm:bulletEnabled val="1"/>
        </dgm:presLayoutVars>
      </dgm:prSet>
      <dgm:spPr/>
      <dgm:t>
        <a:bodyPr/>
        <a:lstStyle/>
        <a:p>
          <a:endParaRPr lang="en-IN"/>
        </a:p>
      </dgm:t>
    </dgm:pt>
    <dgm:pt modelId="{590F4FC6-A778-4E75-8661-0C88C5BD87BE}" type="pres">
      <dgm:prSet presAssocID="{309FE844-5ABD-45D9-A9B1-729F5813C664}" presName="spacing" presStyleCnt="0"/>
      <dgm:spPr/>
    </dgm:pt>
    <dgm:pt modelId="{A1BCE43B-F46C-4A43-990E-7B496BBE8A7D}" type="pres">
      <dgm:prSet presAssocID="{FC3C679E-D847-4368-8A65-AA086344DFB3}" presName="composite" presStyleCnt="0"/>
      <dgm:spPr/>
    </dgm:pt>
    <dgm:pt modelId="{51B54FFD-84EB-4D7E-8A58-9D5C079FEE1F}" type="pres">
      <dgm:prSet presAssocID="{FC3C679E-D847-4368-8A65-AA086344DFB3}" presName="imgShp" presStyleLbl="fgImgPlace1" presStyleIdx="2" presStyleCnt="3" custFlipVert="0" custFlipHor="0" custScaleX="18355" custScaleY="37680" custLinFactY="-20804" custLinFactNeighborX="1123" custLinFactNeighborY="-100000"/>
      <dgm:spPr>
        <a:solidFill>
          <a:srgbClr val="002846"/>
        </a:solidFill>
      </dgm:spPr>
    </dgm:pt>
    <dgm:pt modelId="{C806FE25-CA20-4002-A91F-EC46C847A246}" type="pres">
      <dgm:prSet presAssocID="{FC3C679E-D847-4368-8A65-AA086344DFB3}" presName="txShp" presStyleLbl="node1" presStyleIdx="2" presStyleCnt="3" custScaleX="97877" custLinFactNeighborX="5331" custLinFactNeighborY="-16255">
        <dgm:presLayoutVars>
          <dgm:bulletEnabled val="1"/>
        </dgm:presLayoutVars>
      </dgm:prSet>
      <dgm:spPr/>
      <dgm:t>
        <a:bodyPr/>
        <a:lstStyle/>
        <a:p>
          <a:endParaRPr lang="en-IN"/>
        </a:p>
      </dgm:t>
    </dgm:pt>
  </dgm:ptLst>
  <dgm:cxnLst>
    <dgm:cxn modelId="{09553D59-0FF1-4514-832D-49D61D30086C}" type="presOf" srcId="{83A614E1-C585-4C16-8FBA-757F0D12284A}" destId="{A71299FC-D353-4036-B4AA-92A1A91D5719}" srcOrd="0" destOrd="0" presId="urn:microsoft.com/office/officeart/2005/8/layout/vList3"/>
    <dgm:cxn modelId="{60BD3E69-09A5-46C9-B631-ED1E6F7B3AB0}" srcId="{83A614E1-C585-4C16-8FBA-757F0D12284A}" destId="{AF2783B8-BAB9-4040-B3FD-E81A50AB77CF}" srcOrd="0" destOrd="0" parTransId="{7AF66E0E-BB43-42A9-8E3D-CAB74385CEF8}" sibTransId="{2F97D203-E06F-47B0-B240-F998222061E7}"/>
    <dgm:cxn modelId="{887E52E4-BCE1-461D-A1B4-3FFB78E2939C}" type="presOf" srcId="{63D2878D-9F34-440D-AFF1-2C0E8728EF2F}" destId="{53E1A1E1-5DAB-4679-A3CF-2F2A8CE18A36}" srcOrd="0" destOrd="0" presId="urn:microsoft.com/office/officeart/2005/8/layout/vList3"/>
    <dgm:cxn modelId="{7DC39B54-98A1-4629-9CAC-17AE34882FDB}" srcId="{83A614E1-C585-4C16-8FBA-757F0D12284A}" destId="{63D2878D-9F34-440D-AFF1-2C0E8728EF2F}" srcOrd="1" destOrd="0" parTransId="{A0C4EE06-F8D9-4185-977C-C1CE29A80E36}" sibTransId="{309FE844-5ABD-45D9-A9B1-729F5813C664}"/>
    <dgm:cxn modelId="{838792CD-703A-4090-B0CD-2D8466DB7C70}" type="presOf" srcId="{AF2783B8-BAB9-4040-B3FD-E81A50AB77CF}" destId="{2A9B1C0F-DED3-47F0-88D3-10C0A6D5981C}" srcOrd="0" destOrd="0" presId="urn:microsoft.com/office/officeart/2005/8/layout/vList3"/>
    <dgm:cxn modelId="{516DAE1C-96EA-43E2-950A-00EEDF7CAD52}" type="presOf" srcId="{FC3C679E-D847-4368-8A65-AA086344DFB3}" destId="{C806FE25-CA20-4002-A91F-EC46C847A246}" srcOrd="0" destOrd="0" presId="urn:microsoft.com/office/officeart/2005/8/layout/vList3"/>
    <dgm:cxn modelId="{72F7B5DD-2004-4093-91D1-095CCA71E145}" srcId="{83A614E1-C585-4C16-8FBA-757F0D12284A}" destId="{FC3C679E-D847-4368-8A65-AA086344DFB3}" srcOrd="2" destOrd="0" parTransId="{6A6258BD-55D3-4DA1-ADA9-5B1994EB25EE}" sibTransId="{AC0F4C96-0010-4BDD-BD94-85CE3D43D534}"/>
    <dgm:cxn modelId="{C1C37BEB-40B4-4E30-BFA7-A7996A6B6796}" type="presParOf" srcId="{A71299FC-D353-4036-B4AA-92A1A91D5719}" destId="{6E7C05F3-9D25-4D35-B8D8-7200D2781206}" srcOrd="0" destOrd="0" presId="urn:microsoft.com/office/officeart/2005/8/layout/vList3"/>
    <dgm:cxn modelId="{74BABD94-F1DC-457B-BC8A-94204EDE38A9}" type="presParOf" srcId="{6E7C05F3-9D25-4D35-B8D8-7200D2781206}" destId="{EC091FAA-6C09-4317-921D-C540006F7F65}" srcOrd="0" destOrd="0" presId="urn:microsoft.com/office/officeart/2005/8/layout/vList3"/>
    <dgm:cxn modelId="{D95586CB-3090-4D3B-8B19-63687CEFCA90}" type="presParOf" srcId="{6E7C05F3-9D25-4D35-B8D8-7200D2781206}" destId="{2A9B1C0F-DED3-47F0-88D3-10C0A6D5981C}" srcOrd="1" destOrd="0" presId="urn:microsoft.com/office/officeart/2005/8/layout/vList3"/>
    <dgm:cxn modelId="{FC4ACAB3-6C60-4AEF-A373-3B42E4071297}" type="presParOf" srcId="{A71299FC-D353-4036-B4AA-92A1A91D5719}" destId="{370A420F-922C-4CDE-A5A6-28F18F71FE6A}" srcOrd="1" destOrd="0" presId="urn:microsoft.com/office/officeart/2005/8/layout/vList3"/>
    <dgm:cxn modelId="{A8AC02C1-4706-4044-907F-D36F74FA550B}" type="presParOf" srcId="{A71299FC-D353-4036-B4AA-92A1A91D5719}" destId="{010D01BE-7E77-4790-A245-F5A768442989}" srcOrd="2" destOrd="0" presId="urn:microsoft.com/office/officeart/2005/8/layout/vList3"/>
    <dgm:cxn modelId="{E7807479-35A3-411D-AB1E-685BC564F09E}" type="presParOf" srcId="{010D01BE-7E77-4790-A245-F5A768442989}" destId="{8537073A-9147-4F2A-8A8B-59A8034494B8}" srcOrd="0" destOrd="0" presId="urn:microsoft.com/office/officeart/2005/8/layout/vList3"/>
    <dgm:cxn modelId="{0A628D08-D857-45F6-B755-5387A9D25A08}" type="presParOf" srcId="{010D01BE-7E77-4790-A245-F5A768442989}" destId="{53E1A1E1-5DAB-4679-A3CF-2F2A8CE18A36}" srcOrd="1" destOrd="0" presId="urn:microsoft.com/office/officeart/2005/8/layout/vList3"/>
    <dgm:cxn modelId="{516B47DA-4A23-4583-83AB-B0B5DC3633CD}" type="presParOf" srcId="{A71299FC-D353-4036-B4AA-92A1A91D5719}" destId="{590F4FC6-A778-4E75-8661-0C88C5BD87BE}" srcOrd="3" destOrd="0" presId="urn:microsoft.com/office/officeart/2005/8/layout/vList3"/>
    <dgm:cxn modelId="{446AA0C8-67FC-4F9F-9F16-49D25D00BE01}" type="presParOf" srcId="{A71299FC-D353-4036-B4AA-92A1A91D5719}" destId="{A1BCE43B-F46C-4A43-990E-7B496BBE8A7D}" srcOrd="4" destOrd="0" presId="urn:microsoft.com/office/officeart/2005/8/layout/vList3"/>
    <dgm:cxn modelId="{63D12430-9990-4694-9979-74E841019E6D}" type="presParOf" srcId="{A1BCE43B-F46C-4A43-990E-7B496BBE8A7D}" destId="{51B54FFD-84EB-4D7E-8A58-9D5C079FEE1F}" srcOrd="0" destOrd="0" presId="urn:microsoft.com/office/officeart/2005/8/layout/vList3"/>
    <dgm:cxn modelId="{0AC6D4E6-385C-4A09-B620-9E810023B783}" type="presParOf" srcId="{A1BCE43B-F46C-4A43-990E-7B496BBE8A7D}" destId="{C806FE25-CA20-4002-A91F-EC46C847A246}" srcOrd="1" destOrd="0" presId="urn:microsoft.com/office/officeart/2005/8/layout/vList3"/>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p:cNvSpPr>
            <a:spLocks noGrp="1"/>
          </p:cNvSpPr>
          <p:nvPr>
            <p:ph type="dt" sz="half" idx="10"/>
          </p:nvPr>
        </p:nvSpPr>
        <p:spPr/>
        <p:txBody>
          <a:bodyPr/>
          <a:lstStyle/>
          <a:p>
            <a:fld id="{B8D38049-A658-45AA-B046-0EF23181B8D9}" type="datetimeFigureOut">
              <a:rPr lang="en-US" smtClean="0">
                <a:solidFill>
                  <a:prstClr val="black">
                    <a:tint val="75000"/>
                  </a:prstClr>
                </a:solidFill>
              </a:rPr>
              <a:pPr/>
              <a:t>5/3/2024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DF4CB39-480A-4480-80D7-223800F49E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9996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D38049-A658-45AA-B046-0EF23181B8D9}" type="datetimeFigureOut">
              <a:rPr lang="en-US" smtClean="0">
                <a:solidFill>
                  <a:prstClr val="black">
                    <a:tint val="75000"/>
                  </a:prstClr>
                </a:solidFill>
              </a:rPr>
              <a:pPr/>
              <a:t>5/3/2024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DF4CB39-480A-4480-80D7-223800F49E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9547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D38049-A658-45AA-B046-0EF23181B8D9}" type="datetimeFigureOut">
              <a:rPr lang="en-US" smtClean="0">
                <a:solidFill>
                  <a:prstClr val="black">
                    <a:tint val="75000"/>
                  </a:prstClr>
                </a:solidFill>
              </a:rPr>
              <a:pPr/>
              <a:t>5/3/2024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DF4CB39-480A-4480-80D7-223800F49E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04462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8D38049-A658-45AA-B046-0EF23181B8D9}" type="datetimeFigureOut">
              <a:rPr lang="en-US" smtClean="0">
                <a:solidFill>
                  <a:prstClr val="black">
                    <a:tint val="75000"/>
                  </a:prstClr>
                </a:solidFill>
              </a:rPr>
              <a:pPr/>
              <a:t>5/3/2024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DF4CB39-480A-4480-80D7-223800F49E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52648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8D38049-A658-45AA-B046-0EF23181B8D9}" type="datetimeFigureOut">
              <a:rPr lang="en-US" smtClean="0">
                <a:solidFill>
                  <a:prstClr val="black">
                    <a:tint val="75000"/>
                  </a:prstClr>
                </a:solidFill>
              </a:rPr>
              <a:pPr/>
              <a:t>5/3/2024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DF4CB39-480A-4480-80D7-223800F49E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60127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8D38049-A658-45AA-B046-0EF23181B8D9}" type="datetimeFigureOut">
              <a:rPr lang="en-US" smtClean="0">
                <a:solidFill>
                  <a:prstClr val="black">
                    <a:tint val="75000"/>
                  </a:prstClr>
                </a:solidFill>
              </a:rPr>
              <a:pPr/>
              <a:t>5/3/2024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DF4CB39-480A-4480-80D7-223800F49E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6891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D38049-A658-45AA-B046-0EF23181B8D9}" type="datetimeFigureOut">
              <a:rPr lang="en-US" smtClean="0">
                <a:solidFill>
                  <a:prstClr val="black">
                    <a:tint val="75000"/>
                  </a:prstClr>
                </a:solidFill>
              </a:rPr>
              <a:pPr/>
              <a:t>5/3/2024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DF4CB39-480A-4480-80D7-223800F49E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02681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B8D38049-A658-45AA-B046-0EF23181B8D9}" type="datetimeFigureOut">
              <a:rPr lang="en-US" smtClean="0">
                <a:solidFill>
                  <a:prstClr val="black">
                    <a:tint val="75000"/>
                  </a:prstClr>
                </a:solidFill>
              </a:rPr>
              <a:pPr/>
              <a:t>5/3/2024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DF4CB39-480A-4480-80D7-223800F49E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0729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B8D38049-A658-45AA-B046-0EF23181B8D9}" type="datetimeFigureOut">
              <a:rPr lang="en-US" smtClean="0">
                <a:solidFill>
                  <a:prstClr val="black">
                    <a:tint val="75000"/>
                  </a:prstClr>
                </a:solidFill>
              </a:rPr>
              <a:pPr/>
              <a:t>5/3/2024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DF4CB39-480A-4480-80D7-223800F49E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5471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D38049-A658-45AA-B046-0EF23181B8D9}" type="datetimeFigureOut">
              <a:rPr lang="en-US" smtClean="0">
                <a:solidFill>
                  <a:prstClr val="black">
                    <a:tint val="75000"/>
                  </a:prstClr>
                </a:solidFill>
              </a:rPr>
              <a:pPr/>
              <a:t>5/3/2024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DF4CB39-480A-4480-80D7-223800F49E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34835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D38049-A658-45AA-B046-0EF23181B8D9}" type="datetimeFigureOut">
              <a:rPr lang="en-US" smtClean="0">
                <a:solidFill>
                  <a:prstClr val="black">
                    <a:tint val="75000"/>
                  </a:prstClr>
                </a:solidFill>
              </a:rPr>
              <a:pPr/>
              <a:t>5/3/2024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DF4CB39-480A-4480-80D7-223800F49E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80151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B8D38049-A658-45AA-B046-0EF23181B8D9}" type="datetimeFigureOut">
              <a:rPr lang="en-US" smtClean="0">
                <a:solidFill>
                  <a:prstClr val="black">
                    <a:tint val="75000"/>
                  </a:prstClr>
                </a:solidFill>
              </a:rPr>
              <a:pPr/>
              <a:t>5/3/2024</a:t>
            </a:fld>
            <a:endParaRPr lang="en-US">
              <a:solidFill>
                <a:prstClr val="black">
                  <a:tint val="75000"/>
                </a:prstClr>
              </a:solidFill>
            </a:endParaRP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6DF4CB39-480A-4480-80D7-223800F49E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88262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svg"/><Relationship Id="rId7" Type="http://schemas.openxmlformats.org/officeDocument/2006/relationships/diagramColors" Target="../diagrams/colors3.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svg"/><Relationship Id="rId7" Type="http://schemas.openxmlformats.org/officeDocument/2006/relationships/diagramColors" Target="../diagrams/colors4.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svg"/><Relationship Id="rId4" Type="http://schemas.openxmlformats.org/officeDocument/2006/relationships/image" Target="../media/image4.png"/><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svg"/><Relationship Id="rId7" Type="http://schemas.openxmlformats.org/officeDocument/2006/relationships/diagramColors" Target="../diagrams/colors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5.svg"/><Relationship Id="rId7" Type="http://schemas.openxmlformats.org/officeDocument/2006/relationships/diagramColors" Target="../diagrams/colors2.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3.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60000"/>
            <a:extLst>
              <a:ext uri="{28A0092B-C50C-407E-A947-70E740481C1C}">
                <a14:useLocalDpi xmlns:a14="http://schemas.microsoft.com/office/drawing/2010/main" val="0"/>
              </a:ext>
            </a:extLst>
          </a:blip>
          <a:stretch>
            <a:fillRect/>
          </a:stretch>
        </p:blipFill>
        <p:spPr>
          <a:xfrm>
            <a:off x="0" y="-1"/>
            <a:ext cx="18534886" cy="10401301"/>
          </a:xfrm>
          <a:prstGeom prst="rect">
            <a:avLst/>
          </a:prstGeom>
        </p:spPr>
      </p:pic>
      <p:sp>
        <p:nvSpPr>
          <p:cNvPr id="6" name="TextBox 6"/>
          <p:cNvSpPr txBox="1"/>
          <p:nvPr/>
        </p:nvSpPr>
        <p:spPr>
          <a:xfrm>
            <a:off x="12115800" y="8460345"/>
            <a:ext cx="7913921" cy="2434474"/>
          </a:xfrm>
          <a:prstGeom prst="rect">
            <a:avLst/>
          </a:prstGeom>
        </p:spPr>
        <p:txBody>
          <a:bodyPr lIns="0" tIns="0" rIns="0" bIns="0" rtlCol="0" anchor="t">
            <a:spAutoFit/>
          </a:bodyPr>
          <a:lstStyle/>
          <a:p>
            <a:pPr>
              <a:lnSpc>
                <a:spcPts val="4957"/>
              </a:lnSpc>
            </a:pPr>
            <a:r>
              <a:rPr lang="en-US" sz="4030" dirty="0">
                <a:solidFill>
                  <a:schemeClr val="bg1"/>
                </a:solidFill>
                <a:latin typeface="Times New Roman"/>
              </a:rPr>
              <a:t>Presented by :  </a:t>
            </a:r>
            <a:r>
              <a:rPr lang="en-US" sz="4030" dirty="0" err="1">
                <a:solidFill>
                  <a:schemeClr val="bg1"/>
                </a:solidFill>
                <a:latin typeface="Times New Roman"/>
              </a:rPr>
              <a:t>Yuvashree.B</a:t>
            </a:r>
            <a:endParaRPr lang="en-US" sz="4030" dirty="0">
              <a:solidFill>
                <a:schemeClr val="bg1"/>
              </a:solidFill>
              <a:latin typeface="Times New Roman"/>
            </a:endParaRPr>
          </a:p>
          <a:p>
            <a:pPr>
              <a:lnSpc>
                <a:spcPts val="4957"/>
              </a:lnSpc>
            </a:pPr>
            <a:r>
              <a:rPr lang="en-US" sz="4030" dirty="0">
                <a:solidFill>
                  <a:schemeClr val="bg1"/>
                </a:solidFill>
                <a:latin typeface="Times New Roman"/>
              </a:rPr>
              <a:t>                         </a:t>
            </a:r>
            <a:r>
              <a:rPr lang="en-US" sz="4030" dirty="0" err="1">
                <a:solidFill>
                  <a:schemeClr val="bg1"/>
                </a:solidFill>
                <a:latin typeface="Times New Roman"/>
              </a:rPr>
              <a:t>Snehashree.G</a:t>
            </a:r>
            <a:endParaRPr lang="en-US" sz="4030" dirty="0">
              <a:solidFill>
                <a:schemeClr val="bg1"/>
              </a:solidFill>
              <a:latin typeface="Times New Roman"/>
            </a:endParaRPr>
          </a:p>
          <a:p>
            <a:pPr>
              <a:lnSpc>
                <a:spcPts val="4957"/>
              </a:lnSpc>
            </a:pPr>
            <a:r>
              <a:rPr lang="en-US" sz="4030" dirty="0">
                <a:solidFill>
                  <a:schemeClr val="bg1"/>
                </a:solidFill>
                <a:latin typeface="Times New Roman"/>
              </a:rPr>
              <a:t>                         </a:t>
            </a:r>
            <a:r>
              <a:rPr lang="en-US" sz="4030" dirty="0" err="1">
                <a:solidFill>
                  <a:schemeClr val="bg1"/>
                </a:solidFill>
                <a:latin typeface="Times New Roman"/>
              </a:rPr>
              <a:t>Roshni.R</a:t>
            </a:r>
            <a:endParaRPr lang="en-US" sz="4030" dirty="0">
              <a:solidFill>
                <a:schemeClr val="bg1"/>
              </a:solidFill>
              <a:latin typeface="Times New Roman"/>
            </a:endParaRPr>
          </a:p>
          <a:p>
            <a:pPr algn="l">
              <a:lnSpc>
                <a:spcPts val="3727"/>
              </a:lnSpc>
            </a:pPr>
            <a:endParaRPr lang="en-US" sz="4030" dirty="0">
              <a:solidFill>
                <a:srgbClr val="56AEFF"/>
              </a:solidFill>
              <a:latin typeface="Times New Roman"/>
            </a:endParaRPr>
          </a:p>
        </p:txBody>
      </p:sp>
      <p:sp>
        <p:nvSpPr>
          <p:cNvPr id="7" name="TextBox 7"/>
          <p:cNvSpPr txBox="1"/>
          <p:nvPr/>
        </p:nvSpPr>
        <p:spPr>
          <a:xfrm>
            <a:off x="1466928" y="2566199"/>
            <a:ext cx="15087600" cy="2731517"/>
          </a:xfrm>
          <a:prstGeom prst="rect">
            <a:avLst/>
          </a:prstGeom>
          <a:noFill/>
        </p:spPr>
        <p:txBody>
          <a:bodyPr wrap="square" lIns="0" tIns="0" rIns="0" bIns="0" rtlCol="0" anchor="t">
            <a:spAutoFit/>
          </a:bodyPr>
          <a:lstStyle/>
          <a:p>
            <a:pPr algn="ctr">
              <a:lnSpc>
                <a:spcPts val="7067"/>
              </a:lnSpc>
            </a:pPr>
            <a:r>
              <a:rPr lang="en-US" sz="5889" spc="-300" dirty="0">
                <a:solidFill>
                  <a:schemeClr val="bg1"/>
                </a:solidFill>
                <a:latin typeface="Times New Roman Bold"/>
              </a:rPr>
              <a:t>COMPARITIVE STUDY ON FLOWER POLLINATION ALGORITHM AND OPTIMAL LINEAR WEIGHTED ALGORITHM</a:t>
            </a:r>
          </a:p>
        </p:txBody>
      </p:sp>
      <p:sp>
        <p:nvSpPr>
          <p:cNvPr id="8" name="TextBox 8"/>
          <p:cNvSpPr txBox="1"/>
          <p:nvPr/>
        </p:nvSpPr>
        <p:spPr>
          <a:xfrm>
            <a:off x="3048000" y="5247653"/>
            <a:ext cx="13713304" cy="910506"/>
          </a:xfrm>
          <a:prstGeom prst="rect">
            <a:avLst/>
          </a:prstGeom>
        </p:spPr>
        <p:txBody>
          <a:bodyPr wrap="square" lIns="0" tIns="0" rIns="0" bIns="0" rtlCol="0" anchor="t">
            <a:spAutoFit/>
          </a:bodyPr>
          <a:lstStyle/>
          <a:p>
            <a:pPr algn="just">
              <a:lnSpc>
                <a:spcPts val="7062"/>
              </a:lnSpc>
            </a:pPr>
            <a:r>
              <a:rPr lang="en-US" sz="5885" spc="-100" dirty="0">
                <a:solidFill>
                  <a:schemeClr val="bg1"/>
                </a:solidFill>
                <a:latin typeface="Times New Roman Bold"/>
              </a:rPr>
              <a:t>IN COGNITIVE RADIO NETWORK</a:t>
            </a:r>
          </a:p>
        </p:txBody>
      </p:sp>
      <p:sp>
        <p:nvSpPr>
          <p:cNvPr id="9" name="TextBox 9"/>
          <p:cNvSpPr txBox="1"/>
          <p:nvPr/>
        </p:nvSpPr>
        <p:spPr>
          <a:xfrm>
            <a:off x="228600" y="8460345"/>
            <a:ext cx="9296400" cy="2400594"/>
          </a:xfrm>
          <a:prstGeom prst="rect">
            <a:avLst/>
          </a:prstGeom>
          <a:noFill/>
        </p:spPr>
        <p:txBody>
          <a:bodyPr wrap="square" lIns="0" tIns="0" rIns="0" bIns="0" rtlCol="0" anchor="t">
            <a:spAutoFit/>
          </a:bodyPr>
          <a:lstStyle/>
          <a:p>
            <a:pPr>
              <a:lnSpc>
                <a:spcPts val="4957"/>
              </a:lnSpc>
            </a:pPr>
            <a:r>
              <a:rPr lang="en-US" sz="4000" dirty="0">
                <a:solidFill>
                  <a:schemeClr val="bg1"/>
                </a:solidFill>
                <a:latin typeface="Times New Roman"/>
              </a:rPr>
              <a:t>Internal</a:t>
            </a:r>
            <a:r>
              <a:rPr lang="en-US" sz="4000" dirty="0">
                <a:latin typeface="Times New Roman"/>
              </a:rPr>
              <a:t> </a:t>
            </a:r>
            <a:r>
              <a:rPr lang="en-US" sz="4000" dirty="0">
                <a:solidFill>
                  <a:schemeClr val="bg1"/>
                </a:solidFill>
                <a:latin typeface="Times New Roman"/>
              </a:rPr>
              <a:t>Guide</a:t>
            </a:r>
            <a:r>
              <a:rPr lang="en-US" sz="4000" dirty="0">
                <a:latin typeface="Times New Roman"/>
              </a:rPr>
              <a:t> </a:t>
            </a:r>
            <a:r>
              <a:rPr lang="en-US" sz="4000" dirty="0">
                <a:solidFill>
                  <a:schemeClr val="bg1"/>
                </a:solidFill>
                <a:latin typeface="Times New Roman"/>
              </a:rPr>
              <a:t>:</a:t>
            </a:r>
            <a:r>
              <a:rPr lang="en-US" sz="4000" dirty="0">
                <a:latin typeface="Times New Roman"/>
              </a:rPr>
              <a:t> </a:t>
            </a:r>
            <a:r>
              <a:rPr lang="en-US" sz="4000" dirty="0">
                <a:solidFill>
                  <a:schemeClr val="bg1"/>
                </a:solidFill>
                <a:latin typeface="Times New Roman"/>
              </a:rPr>
              <a:t>Mrs.</a:t>
            </a:r>
            <a:r>
              <a:rPr lang="en-US" sz="4000" dirty="0">
                <a:latin typeface="Times New Roman"/>
              </a:rPr>
              <a:t> </a:t>
            </a:r>
            <a:r>
              <a:rPr lang="en-US" sz="4000" dirty="0">
                <a:solidFill>
                  <a:schemeClr val="bg1"/>
                </a:solidFill>
                <a:latin typeface="Times New Roman"/>
              </a:rPr>
              <a:t>R.</a:t>
            </a:r>
            <a:r>
              <a:rPr lang="en-US" sz="4000" dirty="0">
                <a:latin typeface="Times New Roman"/>
              </a:rPr>
              <a:t> </a:t>
            </a:r>
            <a:r>
              <a:rPr lang="en-US" sz="4000" dirty="0" smtClean="0">
                <a:solidFill>
                  <a:schemeClr val="bg1"/>
                </a:solidFill>
                <a:latin typeface="Times New Roman"/>
              </a:rPr>
              <a:t>Lakshmi, M.E</a:t>
            </a:r>
            <a:endParaRPr lang="en-US" sz="4000" dirty="0">
              <a:solidFill>
                <a:schemeClr val="bg1"/>
              </a:solidFill>
              <a:latin typeface="Times New Roman"/>
            </a:endParaRPr>
          </a:p>
          <a:p>
            <a:pPr>
              <a:lnSpc>
                <a:spcPts val="4957"/>
              </a:lnSpc>
            </a:pPr>
            <a:r>
              <a:rPr lang="en-US" sz="4000" dirty="0" smtClean="0">
                <a:solidFill>
                  <a:schemeClr val="bg1"/>
                </a:solidFill>
                <a:latin typeface="Times New Roman"/>
              </a:rPr>
              <a:t>                          Assistant Professor, </a:t>
            </a:r>
          </a:p>
          <a:p>
            <a:pPr>
              <a:lnSpc>
                <a:spcPts val="4957"/>
              </a:lnSpc>
            </a:pPr>
            <a:r>
              <a:rPr lang="en-US" sz="4000" dirty="0">
                <a:solidFill>
                  <a:schemeClr val="bg1"/>
                </a:solidFill>
                <a:latin typeface="Times New Roman"/>
              </a:rPr>
              <a:t> </a:t>
            </a:r>
            <a:r>
              <a:rPr lang="en-US" sz="4000" dirty="0" smtClean="0">
                <a:solidFill>
                  <a:schemeClr val="bg1"/>
                </a:solidFill>
                <a:latin typeface="Times New Roman"/>
              </a:rPr>
              <a:t>                         ECE Department</a:t>
            </a:r>
            <a:endParaRPr lang="en-US" sz="4000" dirty="0">
              <a:solidFill>
                <a:schemeClr val="bg1"/>
              </a:solidFill>
              <a:latin typeface="Times New Roman"/>
            </a:endParaRPr>
          </a:p>
          <a:p>
            <a:pPr algn="l">
              <a:lnSpc>
                <a:spcPts val="3727"/>
              </a:lnSpc>
            </a:pPr>
            <a:endParaRPr lang="en-US" sz="4030" dirty="0">
              <a:latin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0" y="0"/>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0" y="8571873"/>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TextBox 5"/>
          <p:cNvSpPr txBox="1"/>
          <p:nvPr/>
        </p:nvSpPr>
        <p:spPr>
          <a:xfrm>
            <a:off x="2080917" y="3300140"/>
            <a:ext cx="6377813" cy="3112143"/>
          </a:xfrm>
          <a:prstGeom prst="rect">
            <a:avLst/>
          </a:prstGeom>
        </p:spPr>
        <p:txBody>
          <a:bodyPr lIns="0" tIns="0" rIns="0" bIns="0" rtlCol="0" anchor="t">
            <a:spAutoFit/>
          </a:bodyPr>
          <a:lstStyle/>
          <a:p>
            <a:pPr marL="0" lvl="0" indent="0" algn="ctr">
              <a:lnSpc>
                <a:spcPts val="5945"/>
              </a:lnSpc>
              <a:spcBef>
                <a:spcPct val="0"/>
              </a:spcBef>
            </a:pPr>
            <a:r>
              <a:rPr lang="en-US" sz="6000" dirty="0">
                <a:solidFill>
                  <a:srgbClr val="0070B3"/>
                </a:solidFill>
                <a:latin typeface="Times New Roman Bold"/>
              </a:rPr>
              <a:t>FLOWCHART OF FLOWER POLLINATION ALGORITHM</a:t>
            </a:r>
          </a:p>
        </p:txBody>
      </p:sp>
      <p:sp>
        <p:nvSpPr>
          <p:cNvPr id="6" name="Oval 5"/>
          <p:cNvSpPr/>
          <p:nvPr/>
        </p:nvSpPr>
        <p:spPr>
          <a:xfrm>
            <a:off x="12496800" y="125009"/>
            <a:ext cx="30480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START</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7" name="Rounded Rectangle 6"/>
          <p:cNvSpPr/>
          <p:nvPr/>
        </p:nvSpPr>
        <p:spPr>
          <a:xfrm>
            <a:off x="11811000" y="1374551"/>
            <a:ext cx="4419600" cy="990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ounded Rectangle 7"/>
          <p:cNvSpPr/>
          <p:nvPr/>
        </p:nvSpPr>
        <p:spPr>
          <a:xfrm>
            <a:off x="10896600" y="2664916"/>
            <a:ext cx="6324600" cy="990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le 8"/>
          <p:cNvSpPr/>
          <p:nvPr/>
        </p:nvSpPr>
        <p:spPr>
          <a:xfrm>
            <a:off x="11125200" y="4026571"/>
            <a:ext cx="5817833" cy="990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ounded Rectangle 9"/>
          <p:cNvSpPr/>
          <p:nvPr/>
        </p:nvSpPr>
        <p:spPr>
          <a:xfrm>
            <a:off x="11811000" y="5304038"/>
            <a:ext cx="4419600" cy="990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10"/>
          <p:cNvSpPr/>
          <p:nvPr/>
        </p:nvSpPr>
        <p:spPr>
          <a:xfrm>
            <a:off x="11430007" y="6639504"/>
            <a:ext cx="5410194" cy="990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ounded Rectangle 11"/>
          <p:cNvSpPr/>
          <p:nvPr/>
        </p:nvSpPr>
        <p:spPr>
          <a:xfrm>
            <a:off x="10896595" y="7995298"/>
            <a:ext cx="6324600" cy="990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a:off x="12496800" y="9258300"/>
            <a:ext cx="3048000" cy="8332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11730399" y="1613287"/>
            <a:ext cx="4649030" cy="461665"/>
          </a:xfrm>
          <a:prstGeom prst="rect">
            <a:avLst/>
          </a:prstGeom>
          <a:noFill/>
        </p:spPr>
        <p:txBody>
          <a:bodyPr wrap="square" rtlCol="0">
            <a:spAutoFit/>
          </a:bodyPr>
          <a:lstStyle/>
          <a:p>
            <a:pPr lvl="0"/>
            <a:r>
              <a:rPr lang="en-IN" sz="2400" dirty="0">
                <a:latin typeface="Times New Roman" panose="02020603050405020304" pitchFamily="18" charset="0"/>
                <a:cs typeface="Times New Roman" panose="02020603050405020304" pitchFamily="18" charset="0"/>
              </a:rPr>
              <a:t>Initialize the population </a:t>
            </a:r>
            <a:r>
              <a:rPr lang="en-IN" sz="2400" dirty="0" smtClean="0">
                <a:latin typeface="Times New Roman" panose="02020603050405020304" pitchFamily="18" charset="0"/>
                <a:cs typeface="Times New Roman" panose="02020603050405020304" pitchFamily="18" charset="0"/>
              </a:rPr>
              <a:t>for </a:t>
            </a:r>
            <a:r>
              <a:rPr lang="en-IN" sz="2400" dirty="0">
                <a:latin typeface="Times New Roman" panose="02020603050405020304" pitchFamily="18" charset="0"/>
                <a:cs typeface="Times New Roman" panose="02020603050405020304" pitchFamily="18" charset="0"/>
              </a:rPr>
              <a:t>n users </a:t>
            </a:r>
          </a:p>
        </p:txBody>
      </p:sp>
      <p:sp>
        <p:nvSpPr>
          <p:cNvPr id="15" name="TextBox 14"/>
          <p:cNvSpPr txBox="1"/>
          <p:nvPr/>
        </p:nvSpPr>
        <p:spPr>
          <a:xfrm>
            <a:off x="11125200" y="2746142"/>
            <a:ext cx="5817836" cy="1107996"/>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Evaluate performance using Fitness function to find the best solution</a:t>
            </a:r>
          </a:p>
          <a:p>
            <a:endParaRPr lang="en-IN" dirty="0"/>
          </a:p>
        </p:txBody>
      </p:sp>
      <p:sp>
        <p:nvSpPr>
          <p:cNvPr id="16" name="TextBox 15"/>
          <p:cNvSpPr txBox="1"/>
          <p:nvPr/>
        </p:nvSpPr>
        <p:spPr>
          <a:xfrm>
            <a:off x="11212362" y="4126376"/>
            <a:ext cx="5616867" cy="1107996"/>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Decide to choose either using local search or global search based on switch probability</a:t>
            </a:r>
          </a:p>
          <a:p>
            <a:endParaRPr lang="en-IN" dirty="0"/>
          </a:p>
        </p:txBody>
      </p:sp>
      <p:sp>
        <p:nvSpPr>
          <p:cNvPr id="17" name="TextBox 16"/>
          <p:cNvSpPr txBox="1"/>
          <p:nvPr/>
        </p:nvSpPr>
        <p:spPr>
          <a:xfrm>
            <a:off x="11853830" y="5535646"/>
            <a:ext cx="4402167" cy="738664"/>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Update and Evaluate new solution</a:t>
            </a:r>
          </a:p>
          <a:p>
            <a:endParaRPr lang="en-IN" dirty="0"/>
          </a:p>
        </p:txBody>
      </p:sp>
      <p:sp>
        <p:nvSpPr>
          <p:cNvPr id="18" name="TextBox 17"/>
          <p:cNvSpPr txBox="1"/>
          <p:nvPr/>
        </p:nvSpPr>
        <p:spPr>
          <a:xfrm>
            <a:off x="10569036" y="6848592"/>
            <a:ext cx="6903523" cy="461665"/>
          </a:xfrm>
          <a:prstGeom prst="rect">
            <a:avLst/>
          </a:prstGeom>
          <a:noFill/>
        </p:spPr>
        <p:txBody>
          <a:bodyPr wrap="square" rtlCol="0">
            <a:spAutoFit/>
          </a:bodyPr>
          <a:lstStyle/>
          <a:p>
            <a:pPr lvl="0" algn="ctr"/>
            <a:r>
              <a:rPr lang="en-IN" sz="2400" dirty="0">
                <a:latin typeface="Times New Roman" panose="02020603050405020304" pitchFamily="18" charset="0"/>
                <a:cs typeface="Times New Roman" panose="02020603050405020304" pitchFamily="18" charset="0"/>
              </a:rPr>
              <a:t>Checks the stopping criteria</a:t>
            </a:r>
          </a:p>
        </p:txBody>
      </p:sp>
      <p:sp>
        <p:nvSpPr>
          <p:cNvPr id="19" name="TextBox 18"/>
          <p:cNvSpPr txBox="1"/>
          <p:nvPr/>
        </p:nvSpPr>
        <p:spPr>
          <a:xfrm>
            <a:off x="10972799" y="8055426"/>
            <a:ext cx="6095995" cy="1569660"/>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Calculate the Error Probability and SNR based upon the number of users</a:t>
            </a:r>
          </a:p>
          <a:p>
            <a:pPr algn="ctr"/>
            <a:endParaRPr lang="en-IN" sz="2400" dirty="0">
              <a:latin typeface="Times New Roman" panose="02020603050405020304" pitchFamily="18" charset="0"/>
              <a:cs typeface="Times New Roman" panose="02020603050405020304" pitchFamily="18" charset="0"/>
            </a:endParaRPr>
          </a:p>
          <a:p>
            <a:pPr algn="ctr"/>
            <a:endParaRPr lang="en-IN" sz="24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13599048" y="9397432"/>
            <a:ext cx="843501" cy="523220"/>
          </a:xfrm>
          <a:prstGeom prst="rect">
            <a:avLst/>
          </a:prstGeom>
          <a:noFill/>
        </p:spPr>
        <p:txBody>
          <a:bodyPr wrap="none" rtlCol="0">
            <a:spAutoFit/>
          </a:bodyPr>
          <a:lstStyle/>
          <a:p>
            <a:pPr algn="ctr"/>
            <a:r>
              <a:rPr lang="en-US" sz="2800" dirty="0">
                <a:latin typeface="Times New Roman" panose="02020603050405020304" pitchFamily="18" charset="0"/>
                <a:cs typeface="Times New Roman" panose="02020603050405020304" pitchFamily="18" charset="0"/>
              </a:rPr>
              <a:t>Stop</a:t>
            </a:r>
            <a:endParaRPr lang="en-IN" sz="2800" dirty="0">
              <a:latin typeface="Times New Roman" panose="02020603050405020304" pitchFamily="18" charset="0"/>
              <a:cs typeface="Times New Roman" panose="02020603050405020304" pitchFamily="18" charset="0"/>
            </a:endParaRPr>
          </a:p>
        </p:txBody>
      </p:sp>
      <p:cxnSp>
        <p:nvCxnSpPr>
          <p:cNvPr id="22" name="Straight Arrow Connector 21"/>
          <p:cNvCxnSpPr>
            <a:stCxn id="6" idx="4"/>
            <a:endCxn id="7" idx="0"/>
          </p:cNvCxnSpPr>
          <p:nvPr/>
        </p:nvCxnSpPr>
        <p:spPr>
          <a:xfrm>
            <a:off x="14020800" y="1039409"/>
            <a:ext cx="0" cy="33514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a:off x="14034513" y="2365151"/>
            <a:ext cx="0" cy="33514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a:off x="14020798" y="3655516"/>
            <a:ext cx="0" cy="33514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a:off x="14002510" y="4968896"/>
            <a:ext cx="0" cy="33514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a:off x="14002510" y="6304362"/>
            <a:ext cx="0" cy="33514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a:off x="14020798" y="7660156"/>
            <a:ext cx="0" cy="33514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a:off x="14054914" y="8985898"/>
            <a:ext cx="0" cy="33514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590800" y="8877300"/>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rot="-10800000">
            <a:off x="14478000" y="-415290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TextBox 5"/>
          <p:cNvSpPr txBox="1"/>
          <p:nvPr/>
        </p:nvSpPr>
        <p:spPr>
          <a:xfrm>
            <a:off x="2286000" y="571445"/>
            <a:ext cx="12936902" cy="1744067"/>
          </a:xfrm>
          <a:prstGeom prst="rect">
            <a:avLst/>
          </a:prstGeom>
        </p:spPr>
        <p:txBody>
          <a:bodyPr wrap="square" lIns="0" tIns="0" rIns="0" bIns="0" rtlCol="0" anchor="t">
            <a:spAutoFit/>
          </a:bodyPr>
          <a:lstStyle/>
          <a:p>
            <a:pPr marL="0" lvl="0" indent="0" algn="ctr">
              <a:lnSpc>
                <a:spcPts val="6804"/>
              </a:lnSpc>
              <a:spcBef>
                <a:spcPct val="0"/>
              </a:spcBef>
            </a:pPr>
            <a:r>
              <a:rPr lang="en-US" sz="5670" dirty="0">
                <a:solidFill>
                  <a:srgbClr val="FFFFFF"/>
                </a:solidFill>
                <a:latin typeface="Times New Roman Bold"/>
              </a:rPr>
              <a:t>OUTPUT OF FLOWER POLLINATION ALGORITHM</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2552700"/>
            <a:ext cx="7953375" cy="7086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846"/>
        </a:solidFill>
        <a:effectLst/>
      </p:bgPr>
    </p:bg>
    <p:spTree>
      <p:nvGrpSpPr>
        <p:cNvPr id="1" name=""/>
        <p:cNvGrpSpPr/>
        <p:nvPr/>
      </p:nvGrpSpPr>
      <p:grpSpPr>
        <a:xfrm>
          <a:off x="0" y="0"/>
          <a:ext cx="0" cy="0"/>
          <a:chOff x="0" y="0"/>
          <a:chExt cx="0" cy="0"/>
        </a:xfrm>
      </p:grpSpPr>
      <p:sp>
        <p:nvSpPr>
          <p:cNvPr id="2" name="Freeform 3"/>
          <p:cNvSpPr/>
          <p:nvPr/>
        </p:nvSpPr>
        <p:spPr>
          <a:xfrm>
            <a:off x="-4114800" y="-2978257"/>
            <a:ext cx="5956513" cy="5956513"/>
          </a:xfrm>
          <a:custGeom>
            <a:avLst/>
            <a:gdLst/>
            <a:ahLst/>
            <a:cxnLst/>
            <a:rect l="l" t="t" r="r" b="b"/>
            <a:pathLst>
              <a:path w="5956513" h="5956513">
                <a:moveTo>
                  <a:pt x="0" y="0"/>
                </a:moveTo>
                <a:lnTo>
                  <a:pt x="5956512" y="0"/>
                </a:lnTo>
                <a:lnTo>
                  <a:pt x="5956512" y="5956513"/>
                </a:lnTo>
                <a:lnTo>
                  <a:pt x="0" y="595651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a:ln>
            <a:noFill/>
          </a:ln>
        </p:spPr>
      </p:sp>
      <p:sp>
        <p:nvSpPr>
          <p:cNvPr id="3" name="Freeform 3"/>
          <p:cNvSpPr/>
          <p:nvPr/>
        </p:nvSpPr>
        <p:spPr>
          <a:xfrm>
            <a:off x="16499343" y="-2552700"/>
            <a:ext cx="5956513" cy="5956513"/>
          </a:xfrm>
          <a:custGeom>
            <a:avLst/>
            <a:gdLst/>
            <a:ahLst/>
            <a:cxnLst/>
            <a:rect l="l" t="t" r="r" b="b"/>
            <a:pathLst>
              <a:path w="5956513" h="5956513">
                <a:moveTo>
                  <a:pt x="0" y="0"/>
                </a:moveTo>
                <a:lnTo>
                  <a:pt x="5956512" y="0"/>
                </a:lnTo>
                <a:lnTo>
                  <a:pt x="5956512" y="5956513"/>
                </a:lnTo>
                <a:lnTo>
                  <a:pt x="0" y="595651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TextBox 3"/>
          <p:cNvSpPr txBox="1"/>
          <p:nvPr/>
        </p:nvSpPr>
        <p:spPr>
          <a:xfrm>
            <a:off x="1841713" y="770915"/>
            <a:ext cx="14377334" cy="1200329"/>
          </a:xfrm>
          <a:prstGeom prst="rect">
            <a:avLst/>
          </a:prstGeom>
          <a:noFill/>
        </p:spPr>
        <p:txBody>
          <a:bodyPr wrap="none" rtlCol="0">
            <a:spAutoFit/>
          </a:bodyPr>
          <a:lstStyle/>
          <a:p>
            <a:pPr algn="ctr"/>
            <a:r>
              <a:rPr lang="en-US" sz="7200" dirty="0">
                <a:solidFill>
                  <a:schemeClr val="bg1"/>
                </a:solidFill>
                <a:latin typeface="Times New Roman" panose="02020603050405020304" pitchFamily="18" charset="0"/>
                <a:cs typeface="Times New Roman" panose="02020603050405020304" pitchFamily="18" charset="0"/>
              </a:rPr>
              <a:t>LINEAR WEIGHTED ALGORITHM</a:t>
            </a:r>
            <a:endParaRPr lang="en-IN" sz="7200" dirty="0">
              <a:solidFill>
                <a:schemeClr val="bg1"/>
              </a:solidFill>
              <a:latin typeface="Times New Roman" panose="02020603050405020304" pitchFamily="18" charset="0"/>
              <a:cs typeface="Times New Roman" panose="02020603050405020304" pitchFamily="18" charset="0"/>
            </a:endParaRPr>
          </a:p>
        </p:txBody>
      </p:sp>
      <p:graphicFrame>
        <p:nvGraphicFramePr>
          <p:cNvPr id="5" name="Diagram 4"/>
          <p:cNvGraphicFramePr/>
          <p:nvPr>
            <p:extLst>
              <p:ext uri="{D42A27DB-BD31-4B8C-83A1-F6EECF244321}">
                <p14:modId xmlns:p14="http://schemas.microsoft.com/office/powerpoint/2010/main" val="2372424219"/>
              </p:ext>
            </p:extLst>
          </p:nvPr>
        </p:nvGraphicFramePr>
        <p:xfrm>
          <a:off x="1447017" y="1969872"/>
          <a:ext cx="15127743" cy="77442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p:cNvSpPr txBox="1"/>
          <p:nvPr/>
        </p:nvSpPr>
        <p:spPr>
          <a:xfrm>
            <a:off x="2776484" y="2486784"/>
            <a:ext cx="2424608" cy="1938992"/>
          </a:xfrm>
          <a:prstGeom prst="rect">
            <a:avLst/>
          </a:prstGeom>
          <a:solidFill>
            <a:schemeClr val="bg1">
              <a:lumMod val="75000"/>
            </a:schemeClr>
          </a:solidFill>
        </p:spPr>
        <p:txBody>
          <a:bodyPr wrap="square" rtlCol="0">
            <a:spAutoFit/>
          </a:bodyPr>
          <a:lstStyle/>
          <a:p>
            <a:pPr algn="ctr"/>
            <a:r>
              <a:rPr lang="en-IN" sz="3000" dirty="0">
                <a:latin typeface="Times New Roman" panose="02020603050405020304" pitchFamily="18" charset="0"/>
                <a:cs typeface="Times New Roman" panose="02020603050405020304" pitchFamily="18" charset="0"/>
              </a:rPr>
              <a:t>Linear Weighted Algorithm Overview</a:t>
            </a:r>
          </a:p>
        </p:txBody>
      </p:sp>
      <p:sp>
        <p:nvSpPr>
          <p:cNvPr id="7" name="TextBox 6"/>
          <p:cNvSpPr txBox="1"/>
          <p:nvPr/>
        </p:nvSpPr>
        <p:spPr>
          <a:xfrm>
            <a:off x="2796208" y="5069747"/>
            <a:ext cx="2401571" cy="1477328"/>
          </a:xfrm>
          <a:prstGeom prst="rect">
            <a:avLst/>
          </a:prstGeom>
          <a:solidFill>
            <a:schemeClr val="bg1">
              <a:lumMod val="75000"/>
            </a:schemeClr>
          </a:solidFill>
        </p:spPr>
        <p:txBody>
          <a:bodyPr wrap="square" rtlCol="0">
            <a:spAutoFit/>
          </a:bodyPr>
          <a:lstStyle/>
          <a:p>
            <a:pPr algn="ctr"/>
            <a:r>
              <a:rPr lang="en-IN" sz="3000" dirty="0">
                <a:latin typeface="Times New Roman" panose="02020603050405020304" pitchFamily="18" charset="0"/>
                <a:cs typeface="Times New Roman" panose="02020603050405020304" pitchFamily="18" charset="0"/>
              </a:rPr>
              <a:t>Optimization through Clustering</a:t>
            </a:r>
          </a:p>
        </p:txBody>
      </p:sp>
      <p:sp>
        <p:nvSpPr>
          <p:cNvPr id="8" name="TextBox 7"/>
          <p:cNvSpPr txBox="1"/>
          <p:nvPr/>
        </p:nvSpPr>
        <p:spPr>
          <a:xfrm>
            <a:off x="2796208" y="7353300"/>
            <a:ext cx="2401571" cy="1938992"/>
          </a:xfrm>
          <a:prstGeom prst="rect">
            <a:avLst/>
          </a:prstGeom>
          <a:solidFill>
            <a:schemeClr val="bg1">
              <a:lumMod val="75000"/>
            </a:schemeClr>
          </a:solidFill>
        </p:spPr>
        <p:txBody>
          <a:bodyPr wrap="square" rtlCol="0">
            <a:spAutoFit/>
          </a:bodyPr>
          <a:lstStyle/>
          <a:p>
            <a:pPr algn="ctr"/>
            <a:r>
              <a:rPr lang="en-IN" sz="3000" dirty="0">
                <a:latin typeface="Times New Roman" panose="02020603050405020304" pitchFamily="18" charset="0"/>
                <a:cs typeface="Times New Roman" panose="02020603050405020304" pitchFamily="18" charset="0"/>
              </a:rPr>
              <a:t>Parameter Weighting</a:t>
            </a:r>
          </a:p>
          <a:p>
            <a:pPr algn="ctr"/>
            <a:r>
              <a:rPr lang="en-IN" sz="3000" dirty="0">
                <a:latin typeface="Times New Roman" panose="02020603050405020304" pitchFamily="18" charset="0"/>
                <a:cs typeface="Times New Roman" panose="02020603050405020304" pitchFamily="18" charset="0"/>
              </a:rPr>
              <a:t> for Optimization</a:t>
            </a:r>
          </a:p>
        </p:txBody>
      </p:sp>
    </p:spTree>
    <p:extLst>
      <p:ext uri="{BB962C8B-B14F-4D97-AF65-F5344CB8AC3E}">
        <p14:creationId xmlns:p14="http://schemas.microsoft.com/office/powerpoint/2010/main" val="1678837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846"/>
        </a:solidFill>
        <a:effectLst/>
      </p:bgPr>
    </p:bg>
    <p:spTree>
      <p:nvGrpSpPr>
        <p:cNvPr id="1" name=""/>
        <p:cNvGrpSpPr/>
        <p:nvPr/>
      </p:nvGrpSpPr>
      <p:grpSpPr>
        <a:xfrm>
          <a:off x="0" y="0"/>
          <a:ext cx="0" cy="0"/>
          <a:chOff x="0" y="0"/>
          <a:chExt cx="0" cy="0"/>
        </a:xfrm>
      </p:grpSpPr>
      <p:sp>
        <p:nvSpPr>
          <p:cNvPr id="2" name="Freeform 3"/>
          <p:cNvSpPr/>
          <p:nvPr/>
        </p:nvSpPr>
        <p:spPr>
          <a:xfrm>
            <a:off x="-4114800" y="-2978257"/>
            <a:ext cx="5956513" cy="5956513"/>
          </a:xfrm>
          <a:custGeom>
            <a:avLst/>
            <a:gdLst/>
            <a:ahLst/>
            <a:cxnLst/>
            <a:rect l="l" t="t" r="r" b="b"/>
            <a:pathLst>
              <a:path w="5956513" h="5956513">
                <a:moveTo>
                  <a:pt x="0" y="0"/>
                </a:moveTo>
                <a:lnTo>
                  <a:pt x="5956512" y="0"/>
                </a:lnTo>
                <a:lnTo>
                  <a:pt x="5956512" y="5956513"/>
                </a:lnTo>
                <a:lnTo>
                  <a:pt x="0" y="595651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a:ln>
            <a:noFill/>
          </a:ln>
        </p:spPr>
      </p:sp>
      <p:sp>
        <p:nvSpPr>
          <p:cNvPr id="3" name="Freeform 3"/>
          <p:cNvSpPr/>
          <p:nvPr/>
        </p:nvSpPr>
        <p:spPr>
          <a:xfrm>
            <a:off x="16459200" y="-2781300"/>
            <a:ext cx="5956513" cy="5956513"/>
          </a:xfrm>
          <a:custGeom>
            <a:avLst/>
            <a:gdLst/>
            <a:ahLst/>
            <a:cxnLst/>
            <a:rect l="l" t="t" r="r" b="b"/>
            <a:pathLst>
              <a:path w="5956513" h="5956513">
                <a:moveTo>
                  <a:pt x="0" y="0"/>
                </a:moveTo>
                <a:lnTo>
                  <a:pt x="5956512" y="0"/>
                </a:lnTo>
                <a:lnTo>
                  <a:pt x="5956512" y="5956513"/>
                </a:lnTo>
                <a:lnTo>
                  <a:pt x="0" y="595651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TextBox 3"/>
          <p:cNvSpPr txBox="1"/>
          <p:nvPr/>
        </p:nvSpPr>
        <p:spPr>
          <a:xfrm>
            <a:off x="1874843" y="747284"/>
            <a:ext cx="14377334" cy="1200329"/>
          </a:xfrm>
          <a:prstGeom prst="rect">
            <a:avLst/>
          </a:prstGeom>
          <a:noFill/>
        </p:spPr>
        <p:txBody>
          <a:bodyPr wrap="none" rtlCol="0">
            <a:spAutoFit/>
          </a:bodyPr>
          <a:lstStyle/>
          <a:p>
            <a:pPr algn="ctr"/>
            <a:r>
              <a:rPr lang="en-US" sz="7200" dirty="0">
                <a:solidFill>
                  <a:schemeClr val="bg1"/>
                </a:solidFill>
                <a:latin typeface="Times New Roman" panose="02020603050405020304" pitchFamily="18" charset="0"/>
                <a:cs typeface="Times New Roman" panose="02020603050405020304" pitchFamily="18" charset="0"/>
              </a:rPr>
              <a:t>LINEAR WEIGHTED ALGORITHM</a:t>
            </a:r>
            <a:endParaRPr lang="en-IN" sz="7200" dirty="0">
              <a:solidFill>
                <a:schemeClr val="bg1"/>
              </a:solidFill>
              <a:latin typeface="Times New Roman" panose="02020603050405020304" pitchFamily="18" charset="0"/>
              <a:cs typeface="Times New Roman" panose="02020603050405020304" pitchFamily="18" charset="0"/>
            </a:endParaRPr>
          </a:p>
        </p:txBody>
      </p:sp>
      <p:graphicFrame>
        <p:nvGraphicFramePr>
          <p:cNvPr id="5" name="Diagram 4"/>
          <p:cNvGraphicFramePr/>
          <p:nvPr>
            <p:extLst>
              <p:ext uri="{D42A27DB-BD31-4B8C-83A1-F6EECF244321}">
                <p14:modId xmlns:p14="http://schemas.microsoft.com/office/powerpoint/2010/main" val="4178547603"/>
              </p:ext>
            </p:extLst>
          </p:nvPr>
        </p:nvGraphicFramePr>
        <p:xfrm>
          <a:off x="1371600" y="1947613"/>
          <a:ext cx="15087600" cy="79202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p:cNvSpPr txBox="1"/>
          <p:nvPr/>
        </p:nvSpPr>
        <p:spPr>
          <a:xfrm>
            <a:off x="2667000" y="2639889"/>
            <a:ext cx="2424608" cy="1477328"/>
          </a:xfrm>
          <a:prstGeom prst="rect">
            <a:avLst/>
          </a:prstGeom>
          <a:solidFill>
            <a:schemeClr val="bg1">
              <a:lumMod val="75000"/>
            </a:schemeClr>
          </a:solidFill>
        </p:spPr>
        <p:txBody>
          <a:bodyPr wrap="square" rtlCol="0">
            <a:spAutoFit/>
          </a:bodyPr>
          <a:lstStyle/>
          <a:p>
            <a:pPr algn="ctr"/>
            <a:r>
              <a:rPr lang="en-IN" sz="3000" dirty="0">
                <a:latin typeface="Times New Roman" panose="02020603050405020304" pitchFamily="18" charset="0"/>
                <a:cs typeface="Times New Roman" panose="02020603050405020304" pitchFamily="18" charset="0"/>
              </a:rPr>
              <a:t>Path </a:t>
            </a:r>
          </a:p>
          <a:p>
            <a:pPr algn="ctr"/>
            <a:r>
              <a:rPr lang="en-IN" sz="3000" dirty="0">
                <a:latin typeface="Times New Roman" panose="02020603050405020304" pitchFamily="18" charset="0"/>
                <a:cs typeface="Times New Roman" panose="02020603050405020304" pitchFamily="18" charset="0"/>
              </a:rPr>
              <a:t>Selection &amp;</a:t>
            </a:r>
          </a:p>
          <a:p>
            <a:pPr algn="ctr"/>
            <a:r>
              <a:rPr lang="en-IN" sz="3000" dirty="0">
                <a:latin typeface="Times New Roman" panose="02020603050405020304" pitchFamily="18" charset="0"/>
                <a:cs typeface="Times New Roman" panose="02020603050405020304" pitchFamily="18" charset="0"/>
              </a:rPr>
              <a:t>Routing</a:t>
            </a:r>
          </a:p>
        </p:txBody>
      </p:sp>
      <p:sp>
        <p:nvSpPr>
          <p:cNvPr id="7" name="TextBox 6"/>
          <p:cNvSpPr txBox="1"/>
          <p:nvPr/>
        </p:nvSpPr>
        <p:spPr>
          <a:xfrm>
            <a:off x="2667000" y="5058081"/>
            <a:ext cx="2424608" cy="1477328"/>
          </a:xfrm>
          <a:prstGeom prst="rect">
            <a:avLst/>
          </a:prstGeom>
          <a:solidFill>
            <a:schemeClr val="bg1">
              <a:lumMod val="75000"/>
            </a:schemeClr>
          </a:solidFill>
        </p:spPr>
        <p:txBody>
          <a:bodyPr wrap="square" rtlCol="0">
            <a:spAutoFit/>
          </a:bodyPr>
          <a:lstStyle/>
          <a:p>
            <a:pPr algn="ctr"/>
            <a:r>
              <a:rPr lang="en-US" sz="3000" dirty="0">
                <a:latin typeface="Times New Roman" panose="02020603050405020304" pitchFamily="18" charset="0"/>
                <a:cs typeface="Times New Roman" panose="02020603050405020304" pitchFamily="18" charset="0"/>
              </a:rPr>
              <a:t>Adaptation to Network Changes</a:t>
            </a:r>
            <a:endParaRPr lang="en-IN" sz="30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2667000" y="7735738"/>
            <a:ext cx="2424608" cy="1477328"/>
          </a:xfrm>
          <a:prstGeom prst="rect">
            <a:avLst/>
          </a:prstGeom>
          <a:solidFill>
            <a:schemeClr val="bg1">
              <a:lumMod val="75000"/>
            </a:schemeClr>
          </a:solidFill>
        </p:spPr>
        <p:txBody>
          <a:bodyPr wrap="square" rtlCol="0">
            <a:spAutoFit/>
          </a:bodyPr>
          <a:lstStyle/>
          <a:p>
            <a:pPr algn="ctr"/>
            <a:r>
              <a:rPr lang="en-IN" sz="3000" dirty="0">
                <a:latin typeface="Times New Roman" panose="02020603050405020304" pitchFamily="18" charset="0"/>
                <a:cs typeface="Times New Roman" panose="02020603050405020304" pitchFamily="18" charset="0"/>
              </a:rPr>
              <a:t>Scalability and Performance</a:t>
            </a:r>
          </a:p>
        </p:txBody>
      </p:sp>
    </p:spTree>
    <p:extLst>
      <p:ext uri="{BB962C8B-B14F-4D97-AF65-F5344CB8AC3E}">
        <p14:creationId xmlns:p14="http://schemas.microsoft.com/office/powerpoint/2010/main" val="151429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846"/>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0"/>
            <a:ext cx="10515600" cy="10287000"/>
          </a:xfrm>
          <a:prstGeom prst="rect">
            <a:avLst/>
          </a:prstGeom>
        </p:spPr>
      </p:pic>
      <p:sp>
        <p:nvSpPr>
          <p:cNvPr id="3" name="TextBox 2"/>
          <p:cNvSpPr txBox="1"/>
          <p:nvPr/>
        </p:nvSpPr>
        <p:spPr>
          <a:xfrm>
            <a:off x="1576048" y="3850838"/>
            <a:ext cx="5628657" cy="2585323"/>
          </a:xfrm>
          <a:prstGeom prst="rect">
            <a:avLst/>
          </a:prstGeom>
          <a:noFill/>
        </p:spPr>
        <p:txBody>
          <a:bodyPr wrap="none" rtlCol="0">
            <a:spAutoFit/>
          </a:bodyPr>
          <a:lstStyle/>
          <a:p>
            <a:pPr algn="ctr"/>
            <a:r>
              <a:rPr lang="en-US" sz="5400" dirty="0">
                <a:solidFill>
                  <a:schemeClr val="bg1"/>
                </a:solidFill>
                <a:latin typeface="Times New Roman" panose="02020603050405020304" pitchFamily="18" charset="0"/>
                <a:cs typeface="Times New Roman" panose="02020603050405020304" pitchFamily="18" charset="0"/>
              </a:rPr>
              <a:t>VISUALIZATION </a:t>
            </a:r>
          </a:p>
          <a:p>
            <a:pPr algn="ctr"/>
            <a:r>
              <a:rPr lang="en-US" sz="5400" dirty="0">
                <a:solidFill>
                  <a:schemeClr val="bg1"/>
                </a:solidFill>
                <a:latin typeface="Times New Roman" panose="02020603050405020304" pitchFamily="18" charset="0"/>
                <a:cs typeface="Times New Roman" panose="02020603050405020304" pitchFamily="18" charset="0"/>
              </a:rPr>
              <a:t>OF</a:t>
            </a:r>
          </a:p>
          <a:p>
            <a:pPr algn="ctr"/>
            <a:r>
              <a:rPr lang="en-US" sz="5400" dirty="0">
                <a:solidFill>
                  <a:schemeClr val="bg1"/>
                </a:solidFill>
                <a:latin typeface="Times New Roman" panose="02020603050405020304" pitchFamily="18" charset="0"/>
                <a:cs typeface="Times New Roman" panose="02020603050405020304" pitchFamily="18" charset="0"/>
              </a:rPr>
              <a:t> OLWA</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5" name="Freeform 2"/>
          <p:cNvSpPr/>
          <p:nvPr/>
        </p:nvSpPr>
        <p:spPr>
          <a:xfrm>
            <a:off x="-4876800" y="2095500"/>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Tree>
    <p:extLst>
      <p:ext uri="{BB962C8B-B14F-4D97-AF65-F5344CB8AC3E}">
        <p14:creationId xmlns:p14="http://schemas.microsoft.com/office/powerpoint/2010/main" val="2877019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3" name="Freeform 3"/>
          <p:cNvSpPr/>
          <p:nvPr/>
        </p:nvSpPr>
        <p:spPr>
          <a:xfrm>
            <a:off x="-3200400" y="7570228"/>
            <a:ext cx="5956513" cy="5956513"/>
          </a:xfrm>
          <a:custGeom>
            <a:avLst/>
            <a:gdLst/>
            <a:ahLst/>
            <a:cxnLst/>
            <a:rect l="l" t="t" r="r" b="b"/>
            <a:pathLst>
              <a:path w="5956513" h="5956513">
                <a:moveTo>
                  <a:pt x="0" y="0"/>
                </a:moveTo>
                <a:lnTo>
                  <a:pt x="5956512" y="0"/>
                </a:lnTo>
                <a:lnTo>
                  <a:pt x="5956512" y="5956513"/>
                </a:lnTo>
                <a:lnTo>
                  <a:pt x="0" y="595651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TextBox 5"/>
          <p:cNvSpPr txBox="1"/>
          <p:nvPr/>
        </p:nvSpPr>
        <p:spPr>
          <a:xfrm>
            <a:off x="2756113" y="3631239"/>
            <a:ext cx="6657841" cy="2860591"/>
          </a:xfrm>
          <a:prstGeom prst="rect">
            <a:avLst/>
          </a:prstGeom>
        </p:spPr>
        <p:txBody>
          <a:bodyPr lIns="0" tIns="0" rIns="0" bIns="0" rtlCol="0" anchor="t">
            <a:spAutoFit/>
          </a:bodyPr>
          <a:lstStyle/>
          <a:p>
            <a:pPr algn="ctr">
              <a:lnSpc>
                <a:spcPts val="7559"/>
              </a:lnSpc>
              <a:spcBef>
                <a:spcPct val="0"/>
              </a:spcBef>
            </a:pPr>
            <a:r>
              <a:rPr lang="en-US" sz="6000" dirty="0">
                <a:solidFill>
                  <a:srgbClr val="04B2D9"/>
                </a:solidFill>
                <a:latin typeface="Times New Roman Bold"/>
              </a:rPr>
              <a:t>FLOW CHART OF LINEAR WEIGHTS</a:t>
            </a:r>
          </a:p>
        </p:txBody>
      </p:sp>
      <p:sp>
        <p:nvSpPr>
          <p:cNvPr id="6" name="Oval 5"/>
          <p:cNvSpPr/>
          <p:nvPr/>
        </p:nvSpPr>
        <p:spPr>
          <a:xfrm>
            <a:off x="12649199" y="1536707"/>
            <a:ext cx="22860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p:cNvSpPr/>
          <p:nvPr/>
        </p:nvSpPr>
        <p:spPr>
          <a:xfrm>
            <a:off x="12649199" y="7343861"/>
            <a:ext cx="22860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11862262" y="3045618"/>
            <a:ext cx="38100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p:cNvSpPr/>
          <p:nvPr/>
        </p:nvSpPr>
        <p:spPr>
          <a:xfrm>
            <a:off x="11048999" y="4499273"/>
            <a:ext cx="5622763"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11308115" y="5822574"/>
            <a:ext cx="503765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13401195" y="1763075"/>
            <a:ext cx="782009"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Start</a:t>
            </a:r>
            <a:endParaRPr lang="en-IN" sz="24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13401195" y="7570228"/>
            <a:ext cx="748923"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Stop</a:t>
            </a:r>
            <a:endParaRPr lang="en-IN" sz="24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12506603" y="3261907"/>
            <a:ext cx="2521317" cy="738664"/>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Form cluster heads</a:t>
            </a:r>
          </a:p>
          <a:p>
            <a:endParaRPr lang="en-IN" dirty="0"/>
          </a:p>
        </p:txBody>
      </p:sp>
      <p:sp>
        <p:nvSpPr>
          <p:cNvPr id="15" name="TextBox 14"/>
          <p:cNvSpPr txBox="1"/>
          <p:nvPr/>
        </p:nvSpPr>
        <p:spPr>
          <a:xfrm>
            <a:off x="11048999" y="4539102"/>
            <a:ext cx="5622763" cy="1200329"/>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Allocate the number of users based upon weighing coefficients</a:t>
            </a:r>
          </a:p>
          <a:p>
            <a:pPr algn="ctr"/>
            <a:endParaRPr lang="en-IN" sz="24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11353799" y="5822574"/>
            <a:ext cx="4876800" cy="1200329"/>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Calculate error probability and SNR based upon the number of users</a:t>
            </a:r>
          </a:p>
          <a:p>
            <a:pPr algn="ctr"/>
            <a:endParaRPr lang="en-IN" sz="2400" dirty="0">
              <a:latin typeface="Times New Roman" panose="02020603050405020304" pitchFamily="18" charset="0"/>
              <a:cs typeface="Times New Roman" panose="02020603050405020304" pitchFamily="18" charset="0"/>
            </a:endParaRPr>
          </a:p>
        </p:txBody>
      </p:sp>
      <p:cxnSp>
        <p:nvCxnSpPr>
          <p:cNvPr id="20" name="Straight Arrow Connector 19"/>
          <p:cNvCxnSpPr/>
          <p:nvPr/>
        </p:nvCxnSpPr>
        <p:spPr>
          <a:xfrm>
            <a:off x="13775656" y="2324100"/>
            <a:ext cx="0" cy="721518"/>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a:off x="13800405" y="3777755"/>
            <a:ext cx="0" cy="721518"/>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a:off x="13767261" y="6662144"/>
            <a:ext cx="0" cy="721518"/>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flipH="1">
            <a:off x="13801682" y="5365635"/>
            <a:ext cx="12470" cy="456939"/>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9" name="Freeform 3"/>
          <p:cNvSpPr/>
          <p:nvPr/>
        </p:nvSpPr>
        <p:spPr>
          <a:xfrm>
            <a:off x="-3200400" y="-3238929"/>
            <a:ext cx="5956513" cy="5956513"/>
          </a:xfrm>
          <a:custGeom>
            <a:avLst/>
            <a:gdLst/>
            <a:ahLst/>
            <a:cxnLst/>
            <a:rect l="l" t="t" r="r" b="b"/>
            <a:pathLst>
              <a:path w="5956513" h="5956513">
                <a:moveTo>
                  <a:pt x="0" y="0"/>
                </a:moveTo>
                <a:lnTo>
                  <a:pt x="5956512" y="0"/>
                </a:lnTo>
                <a:lnTo>
                  <a:pt x="5956512" y="5956513"/>
                </a:lnTo>
                <a:lnTo>
                  <a:pt x="0" y="595651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590800" y="8572500"/>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rot="-10800000">
            <a:off x="15061576" y="-415290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TextBox 5"/>
          <p:cNvSpPr txBox="1"/>
          <p:nvPr/>
        </p:nvSpPr>
        <p:spPr>
          <a:xfrm>
            <a:off x="2882067" y="723900"/>
            <a:ext cx="11885834" cy="1718419"/>
          </a:xfrm>
          <a:prstGeom prst="rect">
            <a:avLst/>
          </a:prstGeom>
        </p:spPr>
        <p:txBody>
          <a:bodyPr wrap="square" lIns="0" tIns="0" rIns="0" bIns="0" rtlCol="0" anchor="t">
            <a:spAutoFit/>
          </a:bodyPr>
          <a:lstStyle/>
          <a:p>
            <a:pPr marL="0" lvl="0" indent="0" algn="ctr">
              <a:lnSpc>
                <a:spcPts val="6684"/>
              </a:lnSpc>
              <a:spcBef>
                <a:spcPct val="0"/>
              </a:spcBef>
            </a:pPr>
            <a:r>
              <a:rPr lang="en-US" sz="5570" dirty="0">
                <a:solidFill>
                  <a:srgbClr val="FFFFFF"/>
                </a:solidFill>
                <a:latin typeface="Times New Roman Bold"/>
              </a:rPr>
              <a:t>OUTPUT OF LINEAR WEIGHTED ALGORITHM</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8296" y="2628900"/>
            <a:ext cx="7953375" cy="70675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4038600" y="571500"/>
            <a:ext cx="9554799" cy="859210"/>
          </a:xfrm>
          <a:prstGeom prst="rect">
            <a:avLst/>
          </a:prstGeom>
        </p:spPr>
        <p:txBody>
          <a:bodyPr wrap="square" lIns="0" tIns="0" rIns="0" bIns="0" rtlCol="0" anchor="t">
            <a:spAutoFit/>
          </a:bodyPr>
          <a:lstStyle/>
          <a:p>
            <a:pPr marL="0" lvl="0" indent="0" algn="ctr">
              <a:lnSpc>
                <a:spcPts val="6684"/>
              </a:lnSpc>
              <a:spcBef>
                <a:spcPct val="0"/>
              </a:spcBef>
            </a:pPr>
            <a:r>
              <a:rPr lang="en-US" sz="5570" dirty="0">
                <a:solidFill>
                  <a:srgbClr val="FFFFFF"/>
                </a:solidFill>
                <a:latin typeface="Times New Roman Bold"/>
              </a:rPr>
              <a:t>COMPARISON OF OUTPUTS</a:t>
            </a:r>
          </a:p>
        </p:txBody>
      </p:sp>
      <p:graphicFrame>
        <p:nvGraphicFramePr>
          <p:cNvPr id="3" name="Table 2"/>
          <p:cNvGraphicFramePr>
            <a:graphicFrameLocks noGrp="1"/>
          </p:cNvGraphicFramePr>
          <p:nvPr>
            <p:extLst>
              <p:ext uri="{D42A27DB-BD31-4B8C-83A1-F6EECF244321}">
                <p14:modId xmlns:p14="http://schemas.microsoft.com/office/powerpoint/2010/main" val="514210365"/>
              </p:ext>
            </p:extLst>
          </p:nvPr>
        </p:nvGraphicFramePr>
        <p:xfrm>
          <a:off x="609600" y="1714500"/>
          <a:ext cx="17145000" cy="7924800"/>
        </p:xfrm>
        <a:graphic>
          <a:graphicData uri="http://schemas.openxmlformats.org/drawingml/2006/table">
            <a:tbl>
              <a:tblPr firstRow="1" bandRow="1">
                <a:tableStyleId>{5C22544A-7EE6-4342-B048-85BDC9FD1C3A}</a:tableStyleId>
              </a:tblPr>
              <a:tblGrid>
                <a:gridCol w="8534400">
                  <a:extLst>
                    <a:ext uri="{9D8B030D-6E8A-4147-A177-3AD203B41FA5}">
                      <a16:colId xmlns="" xmlns:a16="http://schemas.microsoft.com/office/drawing/2014/main" val="20000"/>
                    </a:ext>
                  </a:extLst>
                </a:gridCol>
                <a:gridCol w="8610600">
                  <a:extLst>
                    <a:ext uri="{9D8B030D-6E8A-4147-A177-3AD203B41FA5}">
                      <a16:colId xmlns="" xmlns:a16="http://schemas.microsoft.com/office/drawing/2014/main" val="20001"/>
                    </a:ext>
                  </a:extLst>
                </a:gridCol>
              </a:tblGrid>
              <a:tr h="7924800">
                <a:tc>
                  <a:txBody>
                    <a:bodyPr/>
                    <a:lstStyle/>
                    <a:p>
                      <a:r>
                        <a:rPr lang="en-US" sz="2400"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     OUTPUT OF FLOWER POLLINATION</a:t>
                      </a:r>
                      <a:r>
                        <a:rPr lang="en-US" sz="2400" baseline="0" dirty="0">
                          <a:latin typeface="Times New Roman" panose="02020603050405020304" pitchFamily="18" charset="0"/>
                          <a:cs typeface="Times New Roman" panose="02020603050405020304" pitchFamily="18" charset="0"/>
                        </a:rPr>
                        <a:t> ALGORITHM</a:t>
                      </a:r>
                    </a:p>
                    <a:p>
                      <a:endParaRPr lang="en-US" sz="2400" baseline="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txBody>
                  <a:tcPr>
                    <a:noFill/>
                  </a:tcPr>
                </a:tc>
                <a:tc>
                  <a:txBody>
                    <a:bodyPr/>
                    <a:lstStyle/>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OUTPUT OF LINEAR WEIGHTED ALGORITHM</a:t>
                      </a:r>
                    </a:p>
                    <a:p>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txBody>
                  <a:tcPr>
                    <a:noFill/>
                  </a:tcPr>
                </a:tc>
                <a:extLst>
                  <a:ext uri="{0D108BD9-81ED-4DB2-BD59-A6C34878D82A}">
                    <a16:rowId xmlns="" xmlns:a16="http://schemas.microsoft.com/office/drawing/2014/main" val="10000"/>
                  </a:ext>
                </a:extLst>
              </a:tr>
            </a:tbl>
          </a:graphicData>
        </a:graphic>
      </p:graphicFrame>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3009900"/>
            <a:ext cx="6553200" cy="583901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0" y="3009900"/>
            <a:ext cx="6377706" cy="58390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690640" y="-1543050"/>
            <a:ext cx="19210521" cy="4453378"/>
            <a:chOff x="0" y="0"/>
            <a:chExt cx="5059561" cy="1172906"/>
          </a:xfrm>
        </p:grpSpPr>
        <p:sp>
          <p:nvSpPr>
            <p:cNvPr id="3" name="Freeform 3"/>
            <p:cNvSpPr/>
            <p:nvPr/>
          </p:nvSpPr>
          <p:spPr>
            <a:xfrm>
              <a:off x="0" y="0"/>
              <a:ext cx="5059561" cy="1172906"/>
            </a:xfrm>
            <a:custGeom>
              <a:avLst/>
              <a:gdLst/>
              <a:ahLst/>
              <a:cxnLst/>
              <a:rect l="l" t="t" r="r" b="b"/>
              <a:pathLst>
                <a:path w="5059561" h="1172906">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sp>
        <p:sp>
          <p:nvSpPr>
            <p:cNvPr id="4" name="TextBox 4"/>
            <p:cNvSpPr txBox="1"/>
            <p:nvPr/>
          </p:nvSpPr>
          <p:spPr>
            <a:xfrm>
              <a:off x="0" y="-76200"/>
              <a:ext cx="5059561" cy="1249106"/>
            </a:xfrm>
            <a:prstGeom prst="rect">
              <a:avLst/>
            </a:prstGeom>
          </p:spPr>
          <p:txBody>
            <a:bodyPr lIns="50800" tIns="50800" rIns="50800" bIns="50800" rtlCol="0" anchor="ctr"/>
            <a:lstStyle/>
            <a:p>
              <a:pPr algn="ctr">
                <a:lnSpc>
                  <a:spcPts val="2605"/>
                </a:lnSpc>
              </a:pPr>
              <a:endParaRPr/>
            </a:p>
          </p:txBody>
        </p:sp>
      </p:grpSp>
      <p:sp>
        <p:nvSpPr>
          <p:cNvPr id="5" name="TextBox 5"/>
          <p:cNvSpPr txBox="1"/>
          <p:nvPr/>
        </p:nvSpPr>
        <p:spPr>
          <a:xfrm>
            <a:off x="3689294" y="1028700"/>
            <a:ext cx="10450651" cy="764633"/>
          </a:xfrm>
          <a:prstGeom prst="rect">
            <a:avLst/>
          </a:prstGeom>
        </p:spPr>
        <p:txBody>
          <a:bodyPr lIns="0" tIns="0" rIns="0" bIns="0" rtlCol="0" anchor="t">
            <a:spAutoFit/>
          </a:bodyPr>
          <a:lstStyle/>
          <a:p>
            <a:pPr marL="0" lvl="0" indent="0" algn="ctr">
              <a:lnSpc>
                <a:spcPts val="5719"/>
              </a:lnSpc>
              <a:spcBef>
                <a:spcPct val="0"/>
              </a:spcBef>
            </a:pPr>
            <a:r>
              <a:rPr lang="en-US" sz="7200" dirty="0">
                <a:solidFill>
                  <a:srgbClr val="0070B3"/>
                </a:solidFill>
                <a:latin typeface="Times New Roman Bold"/>
              </a:rPr>
              <a:t>CONCLUSION</a:t>
            </a:r>
          </a:p>
        </p:txBody>
      </p:sp>
      <p:sp>
        <p:nvSpPr>
          <p:cNvPr id="6" name="Freeform 6"/>
          <p:cNvSpPr/>
          <p:nvPr/>
        </p:nvSpPr>
        <p:spPr>
          <a:xfrm>
            <a:off x="16329912" y="-1194886"/>
            <a:ext cx="1715127" cy="3467728"/>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a:off x="-215800" y="-1057276"/>
            <a:ext cx="1715127" cy="3481829"/>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0" name="TextBox 10"/>
          <p:cNvSpPr txBox="1"/>
          <p:nvPr/>
        </p:nvSpPr>
        <p:spPr>
          <a:xfrm>
            <a:off x="641763" y="3619500"/>
            <a:ext cx="16992600" cy="5476243"/>
          </a:xfrm>
          <a:prstGeom prst="rect">
            <a:avLst/>
          </a:prstGeom>
        </p:spPr>
        <p:txBody>
          <a:bodyPr wrap="square" lIns="0" tIns="0" rIns="0" bIns="0" rtlCol="0" anchor="t">
            <a:spAutoFit/>
          </a:bodyPr>
          <a:lstStyle/>
          <a:p>
            <a:pPr marL="457200" indent="-457200" algn="just">
              <a:lnSpc>
                <a:spcPts val="4759"/>
              </a:lnSpc>
              <a:buFont typeface="Wingdings" panose="05000000000000000000" pitchFamily="2" charset="2"/>
              <a:buChar char="Ø"/>
            </a:pPr>
            <a:r>
              <a:rPr lang="en-US" sz="3000" dirty="0">
                <a:solidFill>
                  <a:srgbClr val="FFFFFF"/>
                </a:solidFill>
                <a:latin typeface="Times New Roman"/>
              </a:rPr>
              <a:t>The Flower Pollination Algorithm (FPA) and the Optimal Linear Weighted Algorithm (OLWA) are two methods used in managing resources in Cognitive Radio Networks (CRNs). </a:t>
            </a:r>
          </a:p>
          <a:p>
            <a:pPr marL="457200" indent="-457200" algn="just">
              <a:lnSpc>
                <a:spcPts val="4759"/>
              </a:lnSpc>
              <a:buFont typeface="Wingdings" panose="05000000000000000000" pitchFamily="2" charset="2"/>
              <a:buChar char="Ø"/>
            </a:pPr>
            <a:r>
              <a:rPr lang="en-US" sz="3000" dirty="0">
                <a:solidFill>
                  <a:srgbClr val="FFFFFF"/>
                </a:solidFill>
                <a:latin typeface="Times New Roman"/>
              </a:rPr>
              <a:t>When we compare them using graphs, we see that they both have similar error rates. For example, with 7 users, FPA has an error rate of 0.92, while OLWA has a slightly lower rate of 0.85. This pattern continues as we add more users.</a:t>
            </a:r>
          </a:p>
          <a:p>
            <a:pPr marL="457200" indent="-457200" algn="just">
              <a:lnSpc>
                <a:spcPts val="4759"/>
              </a:lnSpc>
              <a:buFont typeface="Wingdings" panose="05000000000000000000" pitchFamily="2" charset="2"/>
              <a:buChar char="Ø"/>
            </a:pPr>
            <a:r>
              <a:rPr lang="en-US" sz="3000" dirty="0">
                <a:solidFill>
                  <a:srgbClr val="FFFFFF"/>
                </a:solidFill>
                <a:latin typeface="Times New Roman"/>
              </a:rPr>
              <a:t> Interestingly, OLWA becomes more flexible. OLWA can adapt well to different situations without needing complex calculations like FPA. </a:t>
            </a:r>
          </a:p>
          <a:p>
            <a:pPr marL="457200" indent="-457200" algn="just">
              <a:lnSpc>
                <a:spcPts val="4759"/>
              </a:lnSpc>
              <a:buFont typeface="Wingdings" panose="05000000000000000000" pitchFamily="2" charset="2"/>
              <a:buChar char="Ø"/>
            </a:pPr>
            <a:r>
              <a:rPr lang="en-US" sz="3000" dirty="0">
                <a:solidFill>
                  <a:srgbClr val="FFFFFF"/>
                </a:solidFill>
                <a:latin typeface="Times New Roman"/>
              </a:rPr>
              <a:t>By comparing these algorithms, researchers can choose the best one for each situation, helping CRNs work more effectively and reliably in real-time.</a:t>
            </a:r>
          </a:p>
        </p:txBody>
      </p:sp>
    </p:spTree>
    <p:extLst>
      <p:ext uri="{BB962C8B-B14F-4D97-AF65-F5344CB8AC3E}">
        <p14:creationId xmlns:p14="http://schemas.microsoft.com/office/powerpoint/2010/main" val="2477002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TextBox 2"/>
          <p:cNvSpPr txBox="1"/>
          <p:nvPr/>
        </p:nvSpPr>
        <p:spPr>
          <a:xfrm>
            <a:off x="4342153" y="723900"/>
            <a:ext cx="9211553" cy="1013098"/>
          </a:xfrm>
          <a:prstGeom prst="rect">
            <a:avLst/>
          </a:prstGeom>
        </p:spPr>
        <p:txBody>
          <a:bodyPr wrap="square" lIns="0" tIns="0" rIns="0" bIns="0" rtlCol="0" anchor="t">
            <a:spAutoFit/>
          </a:bodyPr>
          <a:lstStyle/>
          <a:p>
            <a:pPr marL="0" lvl="0" indent="0" algn="ctr">
              <a:lnSpc>
                <a:spcPts val="7884"/>
              </a:lnSpc>
              <a:spcBef>
                <a:spcPct val="0"/>
              </a:spcBef>
            </a:pPr>
            <a:r>
              <a:rPr lang="en-US" sz="7200" dirty="0">
                <a:solidFill>
                  <a:srgbClr val="051D40"/>
                </a:solidFill>
                <a:latin typeface="Times New Roman Bold"/>
              </a:rPr>
              <a:t>APPLICATIONS</a:t>
            </a:r>
          </a:p>
        </p:txBody>
      </p:sp>
      <p:sp>
        <p:nvSpPr>
          <p:cNvPr id="3" name="Freeform 3"/>
          <p:cNvSpPr/>
          <p:nvPr/>
        </p:nvSpPr>
        <p:spPr>
          <a:xfrm>
            <a:off x="-3276600" y="-2249903"/>
            <a:ext cx="7075460" cy="4574003"/>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10800000">
            <a:off x="14097000" y="-2798190"/>
            <a:ext cx="6605248" cy="5122290"/>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TextBox 5"/>
          <p:cNvSpPr txBox="1"/>
          <p:nvPr/>
        </p:nvSpPr>
        <p:spPr>
          <a:xfrm>
            <a:off x="1371600" y="2552700"/>
            <a:ext cx="15773401" cy="6578724"/>
          </a:xfrm>
          <a:prstGeom prst="rect">
            <a:avLst/>
          </a:prstGeom>
        </p:spPr>
        <p:txBody>
          <a:bodyPr wrap="square" lIns="0" tIns="0" rIns="0" bIns="0" rtlCol="0" anchor="t">
            <a:spAutoFit/>
          </a:bodyPr>
          <a:lstStyle/>
          <a:p>
            <a:pPr marL="571500" indent="-571500" algn="just">
              <a:lnSpc>
                <a:spcPts val="5740"/>
              </a:lnSpc>
              <a:buFont typeface="Wingdings" panose="05000000000000000000" pitchFamily="2" charset="2"/>
              <a:buChar char="Ø"/>
            </a:pPr>
            <a:r>
              <a:rPr lang="en-US" sz="3000" dirty="0" smtClean="0">
                <a:solidFill>
                  <a:srgbClr val="FFFFFF"/>
                </a:solidFill>
                <a:latin typeface="Times New Roman" panose="02020603050405020304" pitchFamily="18" charset="0"/>
                <a:ea typeface="Times New Roman Bold"/>
                <a:cs typeface="Times New Roman" panose="02020603050405020304" pitchFamily="18" charset="0"/>
              </a:rPr>
              <a:t>In</a:t>
            </a:r>
            <a:r>
              <a:rPr lang="en-US" sz="3000" b="1" dirty="0" smtClean="0">
                <a:solidFill>
                  <a:srgbClr val="FFFFFF"/>
                </a:solidFill>
                <a:latin typeface="Times New Roman" panose="02020603050405020304" pitchFamily="18" charset="0"/>
                <a:ea typeface="Times New Roman Bold"/>
                <a:cs typeface="Times New Roman" panose="02020603050405020304" pitchFamily="18" charset="0"/>
              </a:rPr>
              <a:t> </a:t>
            </a:r>
            <a:r>
              <a:rPr lang="en-US" sz="3000" dirty="0">
                <a:solidFill>
                  <a:srgbClr val="FFFFFF"/>
                </a:solidFill>
                <a:latin typeface="Times New Roman" panose="02020603050405020304" pitchFamily="18" charset="0"/>
                <a:ea typeface="Times New Roman Bold"/>
                <a:cs typeface="Times New Roman" panose="02020603050405020304" pitchFamily="18" charset="0"/>
              </a:rPr>
              <a:t>Industrial IoT (Internet of Things) applications, the integration of FPA and  OLWA presents significant advantages. </a:t>
            </a:r>
          </a:p>
          <a:p>
            <a:pPr marL="571500" indent="-571500" algn="just">
              <a:lnSpc>
                <a:spcPts val="5740"/>
              </a:lnSpc>
              <a:buFont typeface="Wingdings" panose="05000000000000000000" pitchFamily="2" charset="2"/>
              <a:buChar char="Ø"/>
            </a:pPr>
            <a:r>
              <a:rPr lang="en-US" sz="3000" dirty="0">
                <a:solidFill>
                  <a:srgbClr val="FFFFFF"/>
                </a:solidFill>
                <a:latin typeface="Times New Roman" panose="02020603050405020304" pitchFamily="18" charset="0"/>
                <a:ea typeface="Times New Roman Bold"/>
                <a:cs typeface="Times New Roman" panose="02020603050405020304" pitchFamily="18" charset="0"/>
              </a:rPr>
              <a:t>As the error probability decreases with increasing SNR, these algorithms enhance spectrum utilization and channel allocation efficiency. </a:t>
            </a:r>
          </a:p>
          <a:p>
            <a:pPr marL="571500" indent="-571500" algn="just">
              <a:lnSpc>
                <a:spcPts val="5740"/>
              </a:lnSpc>
              <a:buFont typeface="Wingdings" panose="05000000000000000000" pitchFamily="2" charset="2"/>
              <a:buChar char="Ø"/>
            </a:pPr>
            <a:r>
              <a:rPr lang="en-US" sz="3000" dirty="0">
                <a:solidFill>
                  <a:srgbClr val="FFFFFF"/>
                </a:solidFill>
                <a:latin typeface="Times New Roman" panose="02020603050405020304" pitchFamily="18" charset="0"/>
                <a:ea typeface="Times New Roman Bold"/>
                <a:cs typeface="Times New Roman" panose="02020603050405020304" pitchFamily="18" charset="0"/>
              </a:rPr>
              <a:t>In real-time scenarios, such advancements translate into optimized wireless communication, enabling seamless data exchange and control in industrial environments. </a:t>
            </a:r>
          </a:p>
          <a:p>
            <a:pPr marL="571500" indent="-571500" algn="just">
              <a:lnSpc>
                <a:spcPts val="5740"/>
              </a:lnSpc>
              <a:buFont typeface="Wingdings" panose="05000000000000000000" pitchFamily="2" charset="2"/>
              <a:buChar char="Ø"/>
            </a:pPr>
            <a:r>
              <a:rPr lang="en-US" sz="3000" dirty="0">
                <a:solidFill>
                  <a:srgbClr val="FFFFFF"/>
                </a:solidFill>
                <a:latin typeface="Times New Roman" panose="02020603050405020304" pitchFamily="18" charset="0"/>
                <a:ea typeface="Times New Roman Bold"/>
                <a:cs typeface="Times New Roman" panose="02020603050405020304" pitchFamily="18" charset="0"/>
              </a:rPr>
              <a:t>This facilitates tasks like remote monitoring of machinery health, predictive maintenance scheduling, and efficient resource allocation, ultimately improving operational efficiency and reducing downtime in industrial processes.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610359" y="2400300"/>
            <a:ext cx="14055811" cy="6995120"/>
          </a:xfrm>
          <a:prstGeom prst="rect">
            <a:avLst/>
          </a:prstGeom>
        </p:spPr>
        <p:txBody>
          <a:bodyPr lIns="0" tIns="0" rIns="0" bIns="0" rtlCol="0" anchor="t">
            <a:spAutoFit/>
          </a:bodyPr>
          <a:lstStyle/>
          <a:p>
            <a:pPr marL="571500" indent="-571500" algn="just">
              <a:lnSpc>
                <a:spcPts val="5037"/>
              </a:lnSpc>
              <a:buFont typeface="Wingdings" panose="05000000000000000000" pitchFamily="2" charset="2"/>
              <a:buChar char="Ø"/>
            </a:pPr>
            <a:r>
              <a:rPr lang="en-US" sz="3400" dirty="0">
                <a:solidFill>
                  <a:schemeClr val="bg1"/>
                </a:solidFill>
                <a:latin typeface="Times New Roman" panose="02020603050405020304" pitchFamily="18" charset="0"/>
                <a:cs typeface="Times New Roman" panose="02020603050405020304" pitchFamily="18" charset="0"/>
              </a:rPr>
              <a:t>Wireless communication takes place over free space over RF (Radio Frequency), where a transmitter sends a signal to receiver. Here both the transmitter and receiver must use the same frequency or channel to communicate with each other.</a:t>
            </a:r>
            <a:r>
              <a:rPr lang="en-US" sz="3400" spc="-137" dirty="0">
                <a:solidFill>
                  <a:schemeClr val="bg1"/>
                </a:solidFill>
                <a:latin typeface="Times New Roman" panose="02020603050405020304" pitchFamily="18" charset="0"/>
                <a:cs typeface="Times New Roman" panose="02020603050405020304" pitchFamily="18" charset="0"/>
              </a:rPr>
              <a:t> </a:t>
            </a:r>
            <a:endParaRPr lang="en-US" sz="3400" spc="-137" dirty="0">
              <a:solidFill>
                <a:srgbClr val="FFFFFF"/>
              </a:solidFill>
              <a:latin typeface="Times New Roman"/>
            </a:endParaRPr>
          </a:p>
          <a:p>
            <a:pPr marL="571500" indent="-571500" algn="just">
              <a:lnSpc>
                <a:spcPts val="5037"/>
              </a:lnSpc>
              <a:buFont typeface="Wingdings" panose="05000000000000000000" pitchFamily="2" charset="2"/>
              <a:buChar char="Ø"/>
            </a:pPr>
            <a:r>
              <a:rPr lang="en-US" sz="3400" spc="-137" dirty="0">
                <a:solidFill>
                  <a:srgbClr val="FFFFFF"/>
                </a:solidFill>
                <a:latin typeface="Times New Roman"/>
              </a:rPr>
              <a:t>A cognitive radio (CR) is a radio that can be programmed and configured dynamically to use the best channels in its vicinity to avoid user interference and congestion.</a:t>
            </a:r>
          </a:p>
          <a:p>
            <a:pPr marL="571500" indent="-571500" algn="just">
              <a:lnSpc>
                <a:spcPts val="5037"/>
              </a:lnSpc>
              <a:buFont typeface="Wingdings" panose="05000000000000000000" pitchFamily="2" charset="2"/>
              <a:buChar char="Ø"/>
            </a:pPr>
            <a:r>
              <a:rPr lang="en-US" sz="3400" spc="-137" dirty="0">
                <a:solidFill>
                  <a:srgbClr val="FFFFFF"/>
                </a:solidFill>
                <a:latin typeface="Times New Roman"/>
              </a:rPr>
              <a:t>C</a:t>
            </a:r>
            <a:r>
              <a:rPr lang="en-US" sz="3400" dirty="0">
                <a:solidFill>
                  <a:schemeClr val="bg1"/>
                </a:solidFill>
                <a:latin typeface="Times New Roman" panose="02020603050405020304" pitchFamily="18" charset="0"/>
                <a:cs typeface="Times New Roman" panose="02020603050405020304" pitchFamily="18" charset="0"/>
              </a:rPr>
              <a:t>ooperative spectrum sensing (CSS) determines whether a particular spectrum is occupied by a licensed users (primary users, PUs) or not, so that unlicensed users (secondary users, SUs) can utilize that spectrum, if it is not occupied.</a:t>
            </a:r>
          </a:p>
          <a:p>
            <a:pPr marL="571500" indent="-571500" algn="just">
              <a:lnSpc>
                <a:spcPts val="5037"/>
              </a:lnSpc>
              <a:buFont typeface="Wingdings" panose="05000000000000000000" pitchFamily="2" charset="2"/>
              <a:buChar char="Ø"/>
            </a:pPr>
            <a:r>
              <a:rPr lang="en-US" sz="3400" spc="-137" dirty="0">
                <a:solidFill>
                  <a:schemeClr val="bg1"/>
                </a:solidFill>
                <a:latin typeface="Times New Roman" panose="02020603050405020304" pitchFamily="18" charset="0"/>
                <a:cs typeface="Times New Roman" panose="02020603050405020304" pitchFamily="18" charset="0"/>
              </a:rPr>
              <a:t>The tool used for further processing  will be MATLAB.</a:t>
            </a:r>
          </a:p>
        </p:txBody>
      </p:sp>
      <p:sp>
        <p:nvSpPr>
          <p:cNvPr id="3" name="TextBox 3"/>
          <p:cNvSpPr txBox="1"/>
          <p:nvPr/>
        </p:nvSpPr>
        <p:spPr>
          <a:xfrm>
            <a:off x="4419600" y="571500"/>
            <a:ext cx="8437330" cy="1366899"/>
          </a:xfrm>
          <a:prstGeom prst="rect">
            <a:avLst/>
          </a:prstGeom>
        </p:spPr>
        <p:txBody>
          <a:bodyPr lIns="0" tIns="0" rIns="0" bIns="0" rtlCol="0" anchor="t">
            <a:spAutoFit/>
          </a:bodyPr>
          <a:lstStyle/>
          <a:p>
            <a:pPr marL="0" lvl="0" indent="0" algn="ctr">
              <a:lnSpc>
                <a:spcPts val="9625"/>
              </a:lnSpc>
              <a:spcBef>
                <a:spcPct val="0"/>
              </a:spcBef>
            </a:pPr>
            <a:r>
              <a:rPr lang="en-US" sz="8020" dirty="0">
                <a:solidFill>
                  <a:srgbClr val="56AEFF"/>
                </a:solidFill>
                <a:latin typeface="Times New Roman Bold"/>
              </a:rPr>
              <a:t>INTRODUCTION</a:t>
            </a:r>
          </a:p>
        </p:txBody>
      </p:sp>
      <p:sp>
        <p:nvSpPr>
          <p:cNvPr id="4" name="Freeform 4"/>
          <p:cNvSpPr/>
          <p:nvPr/>
        </p:nvSpPr>
        <p:spPr>
          <a:xfrm>
            <a:off x="15309744" y="7020444"/>
            <a:ext cx="5956513" cy="5956513"/>
          </a:xfrm>
          <a:custGeom>
            <a:avLst/>
            <a:gdLst/>
            <a:ahLst/>
            <a:cxnLst/>
            <a:rect l="l" t="t" r="r" b="b"/>
            <a:pathLst>
              <a:path w="5956513" h="5956513">
                <a:moveTo>
                  <a:pt x="0" y="0"/>
                </a:moveTo>
                <a:lnTo>
                  <a:pt x="5956512" y="0"/>
                </a:lnTo>
                <a:lnTo>
                  <a:pt x="5956512" y="5956512"/>
                </a:lnTo>
                <a:lnTo>
                  <a:pt x="0" y="595651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690640" y="-1543050"/>
            <a:ext cx="19210521" cy="4453378"/>
            <a:chOff x="0" y="0"/>
            <a:chExt cx="5059561" cy="1172906"/>
          </a:xfrm>
        </p:grpSpPr>
        <p:sp>
          <p:nvSpPr>
            <p:cNvPr id="3" name="Freeform 3"/>
            <p:cNvSpPr/>
            <p:nvPr/>
          </p:nvSpPr>
          <p:spPr>
            <a:xfrm>
              <a:off x="0" y="0"/>
              <a:ext cx="5059561" cy="1172906"/>
            </a:xfrm>
            <a:custGeom>
              <a:avLst/>
              <a:gdLst/>
              <a:ahLst/>
              <a:cxnLst/>
              <a:rect l="l" t="t" r="r" b="b"/>
              <a:pathLst>
                <a:path w="5059561" h="1172906">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sp>
        <p:sp>
          <p:nvSpPr>
            <p:cNvPr id="4" name="TextBox 4"/>
            <p:cNvSpPr txBox="1"/>
            <p:nvPr/>
          </p:nvSpPr>
          <p:spPr>
            <a:xfrm>
              <a:off x="0" y="-76200"/>
              <a:ext cx="5059561" cy="1249106"/>
            </a:xfrm>
            <a:prstGeom prst="rect">
              <a:avLst/>
            </a:prstGeom>
          </p:spPr>
          <p:txBody>
            <a:bodyPr lIns="50800" tIns="50800" rIns="50800" bIns="50800" rtlCol="0" anchor="ctr"/>
            <a:lstStyle/>
            <a:p>
              <a:pPr algn="ctr">
                <a:lnSpc>
                  <a:spcPts val="2605"/>
                </a:lnSpc>
              </a:pPr>
              <a:endParaRPr/>
            </a:p>
          </p:txBody>
        </p:sp>
      </p:grpSp>
      <p:sp>
        <p:nvSpPr>
          <p:cNvPr id="5" name="TextBox 5"/>
          <p:cNvSpPr txBox="1"/>
          <p:nvPr/>
        </p:nvSpPr>
        <p:spPr>
          <a:xfrm>
            <a:off x="3689294" y="1028700"/>
            <a:ext cx="10450651" cy="764633"/>
          </a:xfrm>
          <a:prstGeom prst="rect">
            <a:avLst/>
          </a:prstGeom>
        </p:spPr>
        <p:txBody>
          <a:bodyPr lIns="0" tIns="0" rIns="0" bIns="0" rtlCol="0" anchor="t">
            <a:spAutoFit/>
          </a:bodyPr>
          <a:lstStyle/>
          <a:p>
            <a:pPr marL="0" lvl="0" indent="0" algn="ctr">
              <a:lnSpc>
                <a:spcPts val="5719"/>
              </a:lnSpc>
              <a:spcBef>
                <a:spcPct val="0"/>
              </a:spcBef>
            </a:pPr>
            <a:r>
              <a:rPr lang="en-US" sz="7200" dirty="0" smtClean="0">
                <a:solidFill>
                  <a:srgbClr val="0070B3"/>
                </a:solidFill>
                <a:latin typeface="Times New Roman Bold"/>
              </a:rPr>
              <a:t>FUTURE SCOPE</a:t>
            </a:r>
            <a:endParaRPr lang="en-US" sz="7200" dirty="0">
              <a:solidFill>
                <a:srgbClr val="0070B3"/>
              </a:solidFill>
              <a:latin typeface="Times New Roman Bold"/>
            </a:endParaRPr>
          </a:p>
        </p:txBody>
      </p:sp>
      <p:sp>
        <p:nvSpPr>
          <p:cNvPr id="6" name="Freeform 6"/>
          <p:cNvSpPr/>
          <p:nvPr/>
        </p:nvSpPr>
        <p:spPr>
          <a:xfrm>
            <a:off x="16329912" y="-1194886"/>
            <a:ext cx="1715127" cy="3467728"/>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a:off x="-215800" y="-1057276"/>
            <a:ext cx="1715127" cy="3481829"/>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8" name="Rectangle 7"/>
          <p:cNvSpPr/>
          <p:nvPr/>
        </p:nvSpPr>
        <p:spPr>
          <a:xfrm>
            <a:off x="1294619" y="4382401"/>
            <a:ext cx="15240000" cy="3016210"/>
          </a:xfrm>
          <a:prstGeom prst="rect">
            <a:avLst/>
          </a:prstGeom>
        </p:spPr>
        <p:txBody>
          <a:bodyPr wrap="square">
            <a:spAutoFit/>
          </a:bodyPr>
          <a:lstStyle/>
          <a:p>
            <a:pPr marL="571500" indent="-571500" algn="just">
              <a:lnSpc>
                <a:spcPts val="5740"/>
              </a:lnSpc>
              <a:buFont typeface="Wingdings" panose="05000000000000000000" pitchFamily="2" charset="2"/>
              <a:buChar char="Ø"/>
            </a:pPr>
            <a:r>
              <a:rPr lang="en-US" sz="3000" dirty="0">
                <a:solidFill>
                  <a:srgbClr val="FFFFFF"/>
                </a:solidFill>
                <a:latin typeface="Times New Roman" panose="02020603050405020304" pitchFamily="18" charset="0"/>
                <a:ea typeface="Times New Roman Bold"/>
                <a:cs typeface="Times New Roman" panose="02020603050405020304" pitchFamily="18" charset="0"/>
              </a:rPr>
              <a:t>Can be developed using Machine learning algorithms to improve the management of Wireless Networks.  </a:t>
            </a:r>
          </a:p>
          <a:p>
            <a:pPr marL="571500" indent="-571500" algn="just">
              <a:lnSpc>
                <a:spcPts val="5740"/>
              </a:lnSpc>
              <a:buFont typeface="Wingdings" panose="05000000000000000000" pitchFamily="2" charset="2"/>
              <a:buChar char="Ø"/>
            </a:pPr>
            <a:r>
              <a:rPr lang="en-US" sz="3000" dirty="0">
                <a:solidFill>
                  <a:srgbClr val="FFFFFF"/>
                </a:solidFill>
                <a:latin typeface="Times New Roman" panose="02020603050405020304" pitchFamily="18" charset="0"/>
                <a:ea typeface="Times New Roman Bold"/>
                <a:cs typeface="Times New Roman" panose="02020603050405020304" pitchFamily="18" charset="0"/>
              </a:rPr>
              <a:t>OLWA can be further analyzed to optimize efficiently like adding security measures and making it easier for complex applications to function.</a:t>
            </a:r>
          </a:p>
        </p:txBody>
      </p:sp>
    </p:spTree>
    <p:extLst>
      <p:ext uri="{BB962C8B-B14F-4D97-AF65-F5344CB8AC3E}">
        <p14:creationId xmlns:p14="http://schemas.microsoft.com/office/powerpoint/2010/main" val="964506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5163801" y="7353301"/>
            <a:ext cx="3124200" cy="2933700"/>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0" y="0"/>
            <a:ext cx="3124200" cy="3520599"/>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 xmlns:asvg="http://schemas.microsoft.com/office/drawing/2016/SVG/main" r:embed="rId3"/>
                </a:ext>
              </a:extLst>
            </a:blip>
            <a:stretch>
              <a:fillRect/>
            </a:stretch>
          </a:blipFill>
        </p:spPr>
      </p:sp>
      <p:sp>
        <p:nvSpPr>
          <p:cNvPr id="4" name="TextBox 4"/>
          <p:cNvSpPr txBox="1"/>
          <p:nvPr/>
        </p:nvSpPr>
        <p:spPr>
          <a:xfrm>
            <a:off x="4491317" y="3520599"/>
            <a:ext cx="9305366" cy="3877152"/>
          </a:xfrm>
          <a:prstGeom prst="rect">
            <a:avLst/>
          </a:prstGeom>
        </p:spPr>
        <p:txBody>
          <a:bodyPr lIns="0" tIns="0" rIns="0" bIns="0" rtlCol="0" anchor="t">
            <a:spAutoFit/>
          </a:bodyPr>
          <a:lstStyle/>
          <a:p>
            <a:pPr algn="ctr">
              <a:lnSpc>
                <a:spcPts val="14790"/>
              </a:lnSpc>
            </a:pPr>
            <a:r>
              <a:rPr lang="en-US" sz="18488" b="1" dirty="0">
                <a:solidFill>
                  <a:srgbClr val="FFFFFF"/>
                </a:solidFill>
                <a:latin typeface="Times New Roman"/>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2557312" y="4699474"/>
            <a:ext cx="1137117" cy="1137117"/>
          </a:xfrm>
          <a:custGeom>
            <a:avLst/>
            <a:gdLst/>
            <a:ahLst/>
            <a:cxnLst/>
            <a:rect l="l" t="t" r="r" b="b"/>
            <a:pathLst>
              <a:path w="1137117" h="1137117">
                <a:moveTo>
                  <a:pt x="0" y="0"/>
                </a:moveTo>
                <a:lnTo>
                  <a:pt x="1137117" y="0"/>
                </a:lnTo>
                <a:lnTo>
                  <a:pt x="1137117" y="1137117"/>
                </a:lnTo>
                <a:lnTo>
                  <a:pt x="0" y="113711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2557312" y="6363602"/>
            <a:ext cx="1280605" cy="973260"/>
          </a:xfrm>
          <a:custGeom>
            <a:avLst/>
            <a:gdLst/>
            <a:ahLst/>
            <a:cxnLst/>
            <a:rect l="l" t="t" r="r" b="b"/>
            <a:pathLst>
              <a:path w="1280605" h="973260">
                <a:moveTo>
                  <a:pt x="0" y="0"/>
                </a:moveTo>
                <a:lnTo>
                  <a:pt x="1280605" y="0"/>
                </a:lnTo>
                <a:lnTo>
                  <a:pt x="1280605" y="973260"/>
                </a:lnTo>
                <a:lnTo>
                  <a:pt x="0" y="97326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3323218" y="6127766"/>
            <a:ext cx="1525382" cy="1240575"/>
          </a:xfrm>
          <a:custGeom>
            <a:avLst/>
            <a:gdLst/>
            <a:ahLst/>
            <a:cxnLst/>
            <a:rect l="l" t="t" r="r" b="b"/>
            <a:pathLst>
              <a:path w="1525382" h="1240575">
                <a:moveTo>
                  <a:pt x="0" y="0"/>
                </a:moveTo>
                <a:lnTo>
                  <a:pt x="1525383" y="0"/>
                </a:lnTo>
                <a:lnTo>
                  <a:pt x="1525383" y="1240575"/>
                </a:lnTo>
                <a:lnTo>
                  <a:pt x="0" y="124057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5" name="Freeform 5"/>
          <p:cNvSpPr/>
          <p:nvPr/>
        </p:nvSpPr>
        <p:spPr>
          <a:xfrm>
            <a:off x="12650582" y="2884820"/>
            <a:ext cx="1187335" cy="1187335"/>
          </a:xfrm>
          <a:custGeom>
            <a:avLst/>
            <a:gdLst/>
            <a:ahLst/>
            <a:cxnLst/>
            <a:rect l="l" t="t" r="r" b="b"/>
            <a:pathLst>
              <a:path w="1187335" h="1187335">
                <a:moveTo>
                  <a:pt x="0" y="0"/>
                </a:moveTo>
                <a:lnTo>
                  <a:pt x="1187335" y="0"/>
                </a:lnTo>
                <a:lnTo>
                  <a:pt x="1187335" y="1187336"/>
                </a:lnTo>
                <a:lnTo>
                  <a:pt x="0" y="1187336"/>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graphicFrame>
        <p:nvGraphicFramePr>
          <p:cNvPr id="7" name="Table 7"/>
          <p:cNvGraphicFramePr>
            <a:graphicFrameLocks noGrp="1"/>
          </p:cNvGraphicFramePr>
          <p:nvPr>
            <p:extLst>
              <p:ext uri="{D42A27DB-BD31-4B8C-83A1-F6EECF244321}">
                <p14:modId xmlns:p14="http://schemas.microsoft.com/office/powerpoint/2010/main" val="424506434"/>
              </p:ext>
            </p:extLst>
          </p:nvPr>
        </p:nvGraphicFramePr>
        <p:xfrm>
          <a:off x="457200" y="1504036"/>
          <a:ext cx="17449800" cy="8135264"/>
        </p:xfrm>
        <a:graphic>
          <a:graphicData uri="http://schemas.openxmlformats.org/drawingml/2006/table">
            <a:tbl>
              <a:tblPr/>
              <a:tblGrid>
                <a:gridCol w="5257800">
                  <a:extLst>
                    <a:ext uri="{9D8B030D-6E8A-4147-A177-3AD203B41FA5}">
                      <a16:colId xmlns="" xmlns:a16="http://schemas.microsoft.com/office/drawing/2014/main" val="20000"/>
                    </a:ext>
                  </a:extLst>
                </a:gridCol>
                <a:gridCol w="4038600">
                  <a:extLst>
                    <a:ext uri="{9D8B030D-6E8A-4147-A177-3AD203B41FA5}">
                      <a16:colId xmlns="" xmlns:a16="http://schemas.microsoft.com/office/drawing/2014/main" val="20001"/>
                    </a:ext>
                  </a:extLst>
                </a:gridCol>
                <a:gridCol w="2895600">
                  <a:extLst>
                    <a:ext uri="{9D8B030D-6E8A-4147-A177-3AD203B41FA5}">
                      <a16:colId xmlns="" xmlns:a16="http://schemas.microsoft.com/office/drawing/2014/main" val="20002"/>
                    </a:ext>
                  </a:extLst>
                </a:gridCol>
                <a:gridCol w="5257800">
                  <a:extLst>
                    <a:ext uri="{9D8B030D-6E8A-4147-A177-3AD203B41FA5}">
                      <a16:colId xmlns="" xmlns:a16="http://schemas.microsoft.com/office/drawing/2014/main" val="20003"/>
                    </a:ext>
                  </a:extLst>
                </a:gridCol>
              </a:tblGrid>
              <a:tr h="1277264">
                <a:tc>
                  <a:txBody>
                    <a:bodyPr/>
                    <a:lstStyle/>
                    <a:p>
                      <a:pPr algn="ctr">
                        <a:lnSpc>
                          <a:spcPts val="2590"/>
                        </a:lnSpc>
                        <a:defRPr/>
                      </a:pP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0"/>
                        </a:lnSpc>
                        <a:defRPr/>
                      </a:pP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0"/>
                        </a:lnSpc>
                        <a:defRPr/>
                      </a:pP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r>
                        <a:rPr lang="en-US" sz="3400" dirty="0">
                          <a:solidFill>
                            <a:schemeClr val="bg1"/>
                          </a:solidFill>
                          <a:latin typeface="Times New Roman" panose="02020603050405020304" pitchFamily="18" charset="0"/>
                          <a:cs typeface="Times New Roman" panose="02020603050405020304" pitchFamily="18" charset="0"/>
                        </a:rPr>
                        <a:t>          DRAWBACKS</a:t>
                      </a:r>
                      <a:endParaRPr lang="en-IN" sz="3400" dirty="0">
                        <a:solidFill>
                          <a:schemeClr val="bg1"/>
                        </a:solidFill>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 xmlns:a16="http://schemas.microsoft.com/office/drawing/2014/main" val="10000"/>
                  </a:ext>
                </a:extLst>
              </a:tr>
              <a:tr h="2286000">
                <a:tc>
                  <a:txBody>
                    <a:bodyPr/>
                    <a:lstStyle/>
                    <a:p>
                      <a:pPr algn="ctr">
                        <a:lnSpc>
                          <a:spcPts val="2590"/>
                        </a:lnSpc>
                        <a:defRPr/>
                      </a:pP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0"/>
                        </a:lnSpc>
                        <a:defRPr/>
                      </a:pP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0"/>
                        </a:lnSpc>
                        <a:defRPr/>
                      </a:pP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0"/>
                        </a:lnSpc>
                        <a:defRPr/>
                      </a:pP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 xmlns:a16="http://schemas.microsoft.com/office/drawing/2014/main" val="10001"/>
                  </a:ext>
                </a:extLst>
              </a:tr>
              <a:tr h="2362200">
                <a:tc>
                  <a:txBody>
                    <a:bodyPr/>
                    <a:lstStyle/>
                    <a:p>
                      <a:pPr algn="ctr">
                        <a:lnSpc>
                          <a:spcPts val="2590"/>
                        </a:lnSpc>
                        <a:defRPr/>
                      </a:pPr>
                      <a:endParaRPr lang="en-US" sz="14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0"/>
                        </a:lnSpc>
                        <a:defRPr/>
                      </a:pP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0"/>
                        </a:lnSpc>
                        <a:defRPr/>
                      </a:pP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0"/>
                        </a:lnSpc>
                        <a:defRPr/>
                      </a:pP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 xmlns:a16="http://schemas.microsoft.com/office/drawing/2014/main" val="10002"/>
                  </a:ext>
                </a:extLst>
              </a:tr>
              <a:tr h="2209800">
                <a:tc>
                  <a:txBody>
                    <a:bodyPr/>
                    <a:lstStyle/>
                    <a:p>
                      <a:pPr algn="ctr">
                        <a:lnSpc>
                          <a:spcPts val="2590"/>
                        </a:lnSpc>
                        <a:defRPr/>
                      </a:pP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0"/>
                        </a:lnSpc>
                        <a:defRPr/>
                      </a:pP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0"/>
                        </a:lnSpc>
                        <a:defRPr/>
                      </a:pP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90"/>
                        </a:lnSpc>
                        <a:defRPr/>
                      </a:pP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
        <p:nvSpPr>
          <p:cNvPr id="8" name="TextBox 8"/>
          <p:cNvSpPr txBox="1"/>
          <p:nvPr/>
        </p:nvSpPr>
        <p:spPr>
          <a:xfrm>
            <a:off x="4370746" y="369102"/>
            <a:ext cx="8952472" cy="1076325"/>
          </a:xfrm>
          <a:prstGeom prst="rect">
            <a:avLst/>
          </a:prstGeom>
        </p:spPr>
        <p:txBody>
          <a:bodyPr lIns="0" tIns="0" rIns="0" bIns="0" rtlCol="0" anchor="t">
            <a:spAutoFit/>
          </a:bodyPr>
          <a:lstStyle/>
          <a:p>
            <a:pPr marL="0" lvl="0" indent="0">
              <a:lnSpc>
                <a:spcPts val="7522"/>
              </a:lnSpc>
              <a:spcBef>
                <a:spcPct val="0"/>
              </a:spcBef>
            </a:pPr>
            <a:r>
              <a:rPr lang="en-US" sz="6268" dirty="0">
                <a:solidFill>
                  <a:srgbClr val="167CCA"/>
                </a:solidFill>
                <a:latin typeface="Times New Roman Bold"/>
              </a:rPr>
              <a:t>LITERATURE SURVEY</a:t>
            </a:r>
          </a:p>
        </p:txBody>
      </p:sp>
      <p:sp>
        <p:nvSpPr>
          <p:cNvPr id="9" name="TextBox 9"/>
          <p:cNvSpPr txBox="1"/>
          <p:nvPr/>
        </p:nvSpPr>
        <p:spPr>
          <a:xfrm>
            <a:off x="2304231" y="1840447"/>
            <a:ext cx="1475482" cy="647065"/>
          </a:xfrm>
          <a:prstGeom prst="rect">
            <a:avLst/>
          </a:prstGeom>
        </p:spPr>
        <p:txBody>
          <a:bodyPr lIns="0" tIns="0" rIns="0" bIns="0" rtlCol="0" anchor="t">
            <a:spAutoFit/>
          </a:bodyPr>
          <a:lstStyle/>
          <a:p>
            <a:pPr marL="0" lvl="0" indent="0" algn="ctr">
              <a:lnSpc>
                <a:spcPts val="4759"/>
              </a:lnSpc>
              <a:spcBef>
                <a:spcPct val="0"/>
              </a:spcBef>
            </a:pPr>
            <a:r>
              <a:rPr lang="en-US" sz="3399" dirty="0">
                <a:solidFill>
                  <a:srgbClr val="FFFFFF"/>
                </a:solidFill>
                <a:latin typeface="Times New Roman"/>
              </a:rPr>
              <a:t>PAPER</a:t>
            </a:r>
          </a:p>
        </p:txBody>
      </p:sp>
      <p:sp>
        <p:nvSpPr>
          <p:cNvPr id="10" name="TextBox 10"/>
          <p:cNvSpPr txBox="1"/>
          <p:nvPr/>
        </p:nvSpPr>
        <p:spPr>
          <a:xfrm>
            <a:off x="6019800" y="1848502"/>
            <a:ext cx="3362108" cy="647065"/>
          </a:xfrm>
          <a:prstGeom prst="rect">
            <a:avLst/>
          </a:prstGeom>
        </p:spPr>
        <p:txBody>
          <a:bodyPr lIns="0" tIns="0" rIns="0" bIns="0" rtlCol="0" anchor="t">
            <a:spAutoFit/>
          </a:bodyPr>
          <a:lstStyle/>
          <a:p>
            <a:pPr marL="0" lvl="0" indent="0" algn="ctr">
              <a:lnSpc>
                <a:spcPts val="4759"/>
              </a:lnSpc>
              <a:spcBef>
                <a:spcPct val="0"/>
              </a:spcBef>
            </a:pPr>
            <a:r>
              <a:rPr lang="en-US" sz="3399" dirty="0">
                <a:solidFill>
                  <a:srgbClr val="FFFFFF"/>
                </a:solidFill>
                <a:latin typeface="Times New Roman"/>
              </a:rPr>
              <a:t>PUBLISHED BY</a:t>
            </a:r>
          </a:p>
        </p:txBody>
      </p:sp>
      <p:sp>
        <p:nvSpPr>
          <p:cNvPr id="11" name="TextBox 11"/>
          <p:cNvSpPr txBox="1"/>
          <p:nvPr/>
        </p:nvSpPr>
        <p:spPr>
          <a:xfrm>
            <a:off x="10591799" y="1848503"/>
            <a:ext cx="1286768" cy="647065"/>
          </a:xfrm>
          <a:prstGeom prst="rect">
            <a:avLst/>
          </a:prstGeom>
        </p:spPr>
        <p:txBody>
          <a:bodyPr lIns="0" tIns="0" rIns="0" bIns="0" rtlCol="0" anchor="t">
            <a:spAutoFit/>
          </a:bodyPr>
          <a:lstStyle/>
          <a:p>
            <a:pPr marL="0" lvl="0" indent="0" algn="ctr">
              <a:lnSpc>
                <a:spcPts val="4759"/>
              </a:lnSpc>
              <a:spcBef>
                <a:spcPct val="0"/>
              </a:spcBef>
            </a:pPr>
            <a:r>
              <a:rPr lang="en-US" sz="3399" dirty="0">
                <a:solidFill>
                  <a:srgbClr val="FFFFFF"/>
                </a:solidFill>
                <a:latin typeface="Times New Roman"/>
              </a:rPr>
              <a:t>YEAR</a:t>
            </a:r>
          </a:p>
        </p:txBody>
      </p:sp>
      <p:sp>
        <p:nvSpPr>
          <p:cNvPr id="12" name="TextBox 12"/>
          <p:cNvSpPr txBox="1"/>
          <p:nvPr/>
        </p:nvSpPr>
        <p:spPr>
          <a:xfrm>
            <a:off x="762000" y="7967094"/>
            <a:ext cx="4162211" cy="846386"/>
          </a:xfrm>
          <a:prstGeom prst="rect">
            <a:avLst/>
          </a:prstGeom>
        </p:spPr>
        <p:txBody>
          <a:bodyPr lIns="0" tIns="0" rIns="0" bIns="0" rtlCol="0" anchor="t">
            <a:spAutoFit/>
          </a:bodyPr>
          <a:lstStyle/>
          <a:p>
            <a:pPr marL="0" lvl="0" indent="0" algn="ctr">
              <a:lnSpc>
                <a:spcPts val="3303"/>
              </a:lnSpc>
              <a:spcBef>
                <a:spcPct val="0"/>
              </a:spcBef>
            </a:pPr>
            <a:r>
              <a:rPr lang="en-US" sz="2400" dirty="0">
                <a:solidFill>
                  <a:srgbClr val="FFFFFF"/>
                </a:solidFill>
                <a:latin typeface="Times New Roman"/>
              </a:rPr>
              <a:t>Spectrum sensing using cognitive </a:t>
            </a:r>
          </a:p>
          <a:p>
            <a:pPr marL="0" lvl="0" indent="0" algn="ctr">
              <a:lnSpc>
                <a:spcPts val="3303"/>
              </a:lnSpc>
              <a:spcBef>
                <a:spcPct val="0"/>
              </a:spcBef>
            </a:pPr>
            <a:r>
              <a:rPr lang="en-US" sz="2400" dirty="0">
                <a:solidFill>
                  <a:srgbClr val="FFFFFF"/>
                </a:solidFill>
                <a:latin typeface="Times New Roman"/>
              </a:rPr>
              <a:t>radio technology</a:t>
            </a:r>
          </a:p>
        </p:txBody>
      </p:sp>
      <p:sp>
        <p:nvSpPr>
          <p:cNvPr id="13" name="TextBox 13"/>
          <p:cNvSpPr txBox="1"/>
          <p:nvPr/>
        </p:nvSpPr>
        <p:spPr>
          <a:xfrm>
            <a:off x="526559" y="5372387"/>
            <a:ext cx="5067087" cy="1269578"/>
          </a:xfrm>
          <a:prstGeom prst="rect">
            <a:avLst/>
          </a:prstGeom>
        </p:spPr>
        <p:txBody>
          <a:bodyPr wrap="square" lIns="0" tIns="0" rIns="0" bIns="0" rtlCol="0" anchor="t">
            <a:spAutoFit/>
          </a:bodyPr>
          <a:lstStyle/>
          <a:p>
            <a:pPr marL="0" lvl="0" indent="0" algn="ctr">
              <a:lnSpc>
                <a:spcPts val="3309"/>
              </a:lnSpc>
              <a:spcBef>
                <a:spcPct val="0"/>
              </a:spcBef>
            </a:pPr>
            <a:r>
              <a:rPr lang="en-US" sz="2400" dirty="0">
                <a:solidFill>
                  <a:srgbClr val="FFFFFF"/>
                </a:solidFill>
                <a:latin typeface="Times New Roman"/>
              </a:rPr>
              <a:t>Enhanced cooperative spectrum sensing in cognitive radio network using flower pollination algorithm</a:t>
            </a:r>
          </a:p>
        </p:txBody>
      </p:sp>
      <p:sp>
        <p:nvSpPr>
          <p:cNvPr id="14" name="TextBox 14"/>
          <p:cNvSpPr txBox="1"/>
          <p:nvPr/>
        </p:nvSpPr>
        <p:spPr>
          <a:xfrm>
            <a:off x="683746" y="3253504"/>
            <a:ext cx="4752711" cy="1269578"/>
          </a:xfrm>
          <a:prstGeom prst="rect">
            <a:avLst/>
          </a:prstGeom>
        </p:spPr>
        <p:txBody>
          <a:bodyPr wrap="square" lIns="0" tIns="0" rIns="0" bIns="0" rtlCol="0" anchor="t">
            <a:spAutoFit/>
          </a:bodyPr>
          <a:lstStyle/>
          <a:p>
            <a:pPr marL="0" lvl="0" indent="0" algn="ctr">
              <a:lnSpc>
                <a:spcPts val="3303"/>
              </a:lnSpc>
              <a:spcBef>
                <a:spcPct val="0"/>
              </a:spcBef>
            </a:pPr>
            <a:r>
              <a:rPr lang="en-US" sz="2400" dirty="0">
                <a:solidFill>
                  <a:srgbClr val="FFFFFF"/>
                </a:solidFill>
                <a:latin typeface="Times New Roman"/>
              </a:rPr>
              <a:t>Optimal linear weighted cooperative spectrum sensing for clustered-based cognitive radio networks </a:t>
            </a:r>
          </a:p>
        </p:txBody>
      </p:sp>
      <p:sp>
        <p:nvSpPr>
          <p:cNvPr id="15" name="TextBox 15"/>
          <p:cNvSpPr txBox="1"/>
          <p:nvPr/>
        </p:nvSpPr>
        <p:spPr>
          <a:xfrm>
            <a:off x="7185682" y="8082510"/>
            <a:ext cx="1030337" cy="615553"/>
          </a:xfrm>
          <a:prstGeom prst="rect">
            <a:avLst/>
          </a:prstGeom>
        </p:spPr>
        <p:txBody>
          <a:bodyPr lIns="0" tIns="0" rIns="0" bIns="0" rtlCol="0" anchor="t">
            <a:spAutoFit/>
          </a:bodyPr>
          <a:lstStyle/>
          <a:p>
            <a:pPr algn="ctr">
              <a:lnSpc>
                <a:spcPts val="4759"/>
              </a:lnSpc>
            </a:pPr>
            <a:r>
              <a:rPr lang="en-US" sz="2400" dirty="0">
                <a:solidFill>
                  <a:srgbClr val="FFFFFF"/>
                </a:solidFill>
                <a:latin typeface="Times New Roman"/>
              </a:rPr>
              <a:t>IEEE</a:t>
            </a:r>
          </a:p>
        </p:txBody>
      </p:sp>
      <p:sp>
        <p:nvSpPr>
          <p:cNvPr id="16" name="TextBox 16"/>
          <p:cNvSpPr txBox="1"/>
          <p:nvPr/>
        </p:nvSpPr>
        <p:spPr>
          <a:xfrm>
            <a:off x="7184763" y="5800489"/>
            <a:ext cx="1030337" cy="615553"/>
          </a:xfrm>
          <a:prstGeom prst="rect">
            <a:avLst/>
          </a:prstGeom>
        </p:spPr>
        <p:txBody>
          <a:bodyPr lIns="0" tIns="0" rIns="0" bIns="0" rtlCol="0" anchor="t">
            <a:spAutoFit/>
          </a:bodyPr>
          <a:lstStyle/>
          <a:p>
            <a:pPr algn="ctr">
              <a:lnSpc>
                <a:spcPts val="4759"/>
              </a:lnSpc>
            </a:pPr>
            <a:r>
              <a:rPr lang="en-US" sz="2400" dirty="0">
                <a:solidFill>
                  <a:srgbClr val="FFFFFF"/>
                </a:solidFill>
                <a:latin typeface="Times New Roman"/>
              </a:rPr>
              <a:t>IEEE</a:t>
            </a:r>
          </a:p>
        </p:txBody>
      </p:sp>
      <p:sp>
        <p:nvSpPr>
          <p:cNvPr id="17" name="TextBox 17"/>
          <p:cNvSpPr txBox="1"/>
          <p:nvPr/>
        </p:nvSpPr>
        <p:spPr>
          <a:xfrm>
            <a:off x="6923195" y="3495735"/>
            <a:ext cx="1569541" cy="615553"/>
          </a:xfrm>
          <a:prstGeom prst="rect">
            <a:avLst/>
          </a:prstGeom>
        </p:spPr>
        <p:txBody>
          <a:bodyPr lIns="0" tIns="0" rIns="0" bIns="0" rtlCol="0" anchor="t">
            <a:spAutoFit/>
          </a:bodyPr>
          <a:lstStyle/>
          <a:p>
            <a:pPr algn="ctr">
              <a:lnSpc>
                <a:spcPts val="4759"/>
              </a:lnSpc>
            </a:pPr>
            <a:r>
              <a:rPr lang="en-US" sz="2400" dirty="0">
                <a:solidFill>
                  <a:srgbClr val="FFFFFF"/>
                </a:solidFill>
                <a:latin typeface="Times New Roman"/>
              </a:rPr>
              <a:t>Springer</a:t>
            </a:r>
          </a:p>
        </p:txBody>
      </p:sp>
      <p:sp>
        <p:nvSpPr>
          <p:cNvPr id="18" name="TextBox 18"/>
          <p:cNvSpPr txBox="1"/>
          <p:nvPr/>
        </p:nvSpPr>
        <p:spPr>
          <a:xfrm>
            <a:off x="10803359" y="8061933"/>
            <a:ext cx="863650" cy="615553"/>
          </a:xfrm>
          <a:prstGeom prst="rect">
            <a:avLst/>
          </a:prstGeom>
        </p:spPr>
        <p:txBody>
          <a:bodyPr lIns="0" tIns="0" rIns="0" bIns="0" rtlCol="0" anchor="t">
            <a:spAutoFit/>
          </a:bodyPr>
          <a:lstStyle/>
          <a:p>
            <a:pPr algn="ctr">
              <a:lnSpc>
                <a:spcPts val="4759"/>
              </a:lnSpc>
            </a:pPr>
            <a:r>
              <a:rPr lang="en-US" sz="2400" dirty="0">
                <a:solidFill>
                  <a:srgbClr val="FFFFFF"/>
                </a:solidFill>
                <a:latin typeface="Times New Roman"/>
              </a:rPr>
              <a:t>2017</a:t>
            </a:r>
          </a:p>
        </p:txBody>
      </p:sp>
      <p:sp>
        <p:nvSpPr>
          <p:cNvPr id="19" name="TextBox 19"/>
          <p:cNvSpPr txBox="1"/>
          <p:nvPr/>
        </p:nvSpPr>
        <p:spPr>
          <a:xfrm>
            <a:off x="10651002" y="5792320"/>
            <a:ext cx="1168361" cy="615553"/>
          </a:xfrm>
          <a:prstGeom prst="rect">
            <a:avLst/>
          </a:prstGeom>
        </p:spPr>
        <p:txBody>
          <a:bodyPr lIns="0" tIns="0" rIns="0" bIns="0" rtlCol="0" anchor="t">
            <a:spAutoFit/>
          </a:bodyPr>
          <a:lstStyle/>
          <a:p>
            <a:pPr algn="ctr">
              <a:lnSpc>
                <a:spcPts val="4759"/>
              </a:lnSpc>
            </a:pPr>
            <a:r>
              <a:rPr lang="en-US" sz="2400" dirty="0">
                <a:solidFill>
                  <a:srgbClr val="FFFFFF"/>
                </a:solidFill>
                <a:latin typeface="Times New Roman"/>
              </a:rPr>
              <a:t>2019</a:t>
            </a:r>
          </a:p>
        </p:txBody>
      </p:sp>
      <p:sp>
        <p:nvSpPr>
          <p:cNvPr id="20" name="TextBox 20"/>
          <p:cNvSpPr txBox="1"/>
          <p:nvPr/>
        </p:nvSpPr>
        <p:spPr>
          <a:xfrm>
            <a:off x="10803357" y="3495734"/>
            <a:ext cx="863650" cy="615553"/>
          </a:xfrm>
          <a:prstGeom prst="rect">
            <a:avLst/>
          </a:prstGeom>
        </p:spPr>
        <p:txBody>
          <a:bodyPr lIns="0" tIns="0" rIns="0" bIns="0" rtlCol="0" anchor="t">
            <a:spAutoFit/>
          </a:bodyPr>
          <a:lstStyle/>
          <a:p>
            <a:pPr algn="ctr">
              <a:lnSpc>
                <a:spcPts val="4759"/>
              </a:lnSpc>
            </a:pPr>
            <a:r>
              <a:rPr lang="en-US" sz="2400" dirty="0">
                <a:solidFill>
                  <a:srgbClr val="FFFFFF"/>
                </a:solidFill>
                <a:latin typeface="Times New Roman"/>
              </a:rPr>
              <a:t>2021</a:t>
            </a:r>
          </a:p>
        </p:txBody>
      </p:sp>
      <p:sp>
        <p:nvSpPr>
          <p:cNvPr id="6" name="TextBox 5"/>
          <p:cNvSpPr txBox="1"/>
          <p:nvPr/>
        </p:nvSpPr>
        <p:spPr>
          <a:xfrm>
            <a:off x="12800163" y="3202967"/>
            <a:ext cx="5036857" cy="2031325"/>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While linear weighted algorithms enhance spectrum utilization, they come with trade-offs related to user involvement, hardware requirements, security, QOS. Without cluster heads, they could not optimize the results</a:t>
            </a:r>
          </a:p>
          <a:p>
            <a:pPr algn="ctr"/>
            <a:endParaRPr lang="en-US" dirty="0">
              <a:solidFill>
                <a:schemeClr val="bg1"/>
              </a:solidFill>
              <a:latin typeface="Times New Roman" panose="02020603050405020304" pitchFamily="18" charset="0"/>
              <a:cs typeface="Times New Roman" panose="02020603050405020304" pitchFamily="18" charset="0"/>
            </a:endParaRPr>
          </a:p>
          <a:p>
            <a:endParaRPr lang="en-IN" dirty="0"/>
          </a:p>
        </p:txBody>
      </p:sp>
      <p:sp>
        <p:nvSpPr>
          <p:cNvPr id="21" name="TextBox 20"/>
          <p:cNvSpPr txBox="1"/>
          <p:nvPr/>
        </p:nvSpPr>
        <p:spPr>
          <a:xfrm>
            <a:off x="12756127" y="5368521"/>
            <a:ext cx="5166853" cy="1754326"/>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The proposed algorithm or technique might be computationally complex. The performance of the proposed technique might be highly sensitive to specific parameters or assumptions, making it challenging to generalize across different scenarios.</a:t>
            </a:r>
          </a:p>
          <a:p>
            <a:pPr algn="ctr"/>
            <a:endParaRPr lang="en-IN" dirty="0">
              <a:solidFill>
                <a:schemeClr val="bg1"/>
              </a:solidFill>
              <a:latin typeface="Times New Roman" panose="02020603050405020304" pitchFamily="18" charset="0"/>
              <a:cs typeface="Times New Roman" panose="02020603050405020304" pitchFamily="18" charset="0"/>
            </a:endParaRPr>
          </a:p>
        </p:txBody>
      </p:sp>
      <p:sp>
        <p:nvSpPr>
          <p:cNvPr id="22" name="TextBox 21"/>
          <p:cNvSpPr txBox="1"/>
          <p:nvPr/>
        </p:nvSpPr>
        <p:spPr>
          <a:xfrm>
            <a:off x="12698224" y="7538037"/>
            <a:ext cx="5240737" cy="2031325"/>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Detecting spectrum opportunities in the presence of hidden nodes can be challenging and may lead to inaccurate spectrum sensing results . In densely populated or congested areas, spectrum may be fragmented into numerous small bands, making it challenging for cognitive radios to find suitable spectrum opportunities for communication.</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26" name="TextBox 25"/>
          <p:cNvSpPr txBox="1"/>
          <p:nvPr/>
        </p:nvSpPr>
        <p:spPr>
          <a:xfrm>
            <a:off x="8485624" y="969427"/>
            <a:ext cx="184731" cy="369332"/>
          </a:xfrm>
          <a:prstGeom prst="rect">
            <a:avLst/>
          </a:prstGeom>
          <a:noFill/>
        </p:spPr>
        <p:txBody>
          <a:bodyPr wrap="none" rtlCol="0">
            <a:spAutoFit/>
          </a:bodyPr>
          <a:lstStyle/>
          <a:p>
            <a:endParaRPr lang="en-IN" dirty="0"/>
          </a:p>
        </p:txBody>
      </p:sp>
      <p:sp>
        <p:nvSpPr>
          <p:cNvPr id="31" name="TextBox 30"/>
          <p:cNvSpPr txBox="1"/>
          <p:nvPr/>
        </p:nvSpPr>
        <p:spPr>
          <a:xfrm>
            <a:off x="9046228" y="6363602"/>
            <a:ext cx="4648201" cy="369332"/>
          </a:xfrm>
          <a:prstGeom prst="rect">
            <a:avLst/>
          </a:prstGeom>
          <a:noFill/>
        </p:spPr>
        <p:txBody>
          <a:bodyPr wrap="square" rtlCol="0">
            <a:spAutoFit/>
          </a:bodyPr>
          <a:lstStyle/>
          <a:p>
            <a:pPr algn="ctr"/>
            <a:r>
              <a:rPr lang="en-US" dirty="0">
                <a:solidFill>
                  <a:schemeClr val="bg1"/>
                </a:solidFill>
              </a:rPr>
              <a:t> </a:t>
            </a:r>
            <a:endParaRPr lang="en-IN"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148695509"/>
              </p:ext>
            </p:extLst>
          </p:nvPr>
        </p:nvGraphicFramePr>
        <p:xfrm>
          <a:off x="0" y="-373837"/>
          <a:ext cx="18288000" cy="10851337"/>
        </p:xfrm>
        <a:graphic>
          <a:graphicData uri="http://schemas.openxmlformats.org/drawingml/2006/table">
            <a:tbl>
              <a:tblPr firstRow="1" bandRow="1">
                <a:tableStyleId>{5C22544A-7EE6-4342-B048-85BDC9FD1C3A}</a:tableStyleId>
              </a:tblPr>
              <a:tblGrid>
                <a:gridCol w="18288000">
                  <a:extLst>
                    <a:ext uri="{9D8B030D-6E8A-4147-A177-3AD203B41FA5}">
                      <a16:colId xmlns="" xmlns:a16="http://schemas.microsoft.com/office/drawing/2014/main" val="20000"/>
                    </a:ext>
                  </a:extLst>
                </a:gridCol>
              </a:tblGrid>
              <a:tr h="10851337">
                <a:tc>
                  <a:txBody>
                    <a:bodyPr/>
                    <a:lstStyle/>
                    <a:p>
                      <a:endParaRPr lang="en-IN" dirty="0"/>
                    </a:p>
                  </a:txBody>
                  <a:tcPr>
                    <a:solidFill>
                      <a:schemeClr val="tx2">
                        <a:lumMod val="50000"/>
                      </a:schemeClr>
                    </a:solidFill>
                  </a:tcPr>
                </a:tc>
                <a:extLst>
                  <a:ext uri="{0D108BD9-81ED-4DB2-BD59-A6C34878D82A}">
                    <a16:rowId xmlns="" xmlns:a16="http://schemas.microsoft.com/office/drawing/2014/main" val="10000"/>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729914052"/>
              </p:ext>
            </p:extLst>
          </p:nvPr>
        </p:nvGraphicFramePr>
        <p:xfrm>
          <a:off x="609600" y="1079500"/>
          <a:ext cx="17145000" cy="8864600"/>
        </p:xfrm>
        <a:graphic>
          <a:graphicData uri="http://schemas.openxmlformats.org/drawingml/2006/table">
            <a:tbl>
              <a:tblPr firstRow="1" bandRow="1">
                <a:tableStyleId>{5C22544A-7EE6-4342-B048-85BDC9FD1C3A}</a:tableStyleId>
              </a:tblPr>
              <a:tblGrid>
                <a:gridCol w="4286250">
                  <a:extLst>
                    <a:ext uri="{9D8B030D-6E8A-4147-A177-3AD203B41FA5}">
                      <a16:colId xmlns="" xmlns:a16="http://schemas.microsoft.com/office/drawing/2014/main" val="20000"/>
                    </a:ext>
                  </a:extLst>
                </a:gridCol>
                <a:gridCol w="3943350">
                  <a:extLst>
                    <a:ext uri="{9D8B030D-6E8A-4147-A177-3AD203B41FA5}">
                      <a16:colId xmlns="" xmlns:a16="http://schemas.microsoft.com/office/drawing/2014/main" val="20001"/>
                    </a:ext>
                  </a:extLst>
                </a:gridCol>
                <a:gridCol w="2514600">
                  <a:extLst>
                    <a:ext uri="{9D8B030D-6E8A-4147-A177-3AD203B41FA5}">
                      <a16:colId xmlns="" xmlns:a16="http://schemas.microsoft.com/office/drawing/2014/main" val="20002"/>
                    </a:ext>
                  </a:extLst>
                </a:gridCol>
                <a:gridCol w="6400800">
                  <a:extLst>
                    <a:ext uri="{9D8B030D-6E8A-4147-A177-3AD203B41FA5}">
                      <a16:colId xmlns="" xmlns:a16="http://schemas.microsoft.com/office/drawing/2014/main" val="20003"/>
                    </a:ext>
                  </a:extLst>
                </a:gridCol>
              </a:tblGrid>
              <a:tr h="1092200">
                <a:tc>
                  <a:txBody>
                    <a:bodyPr/>
                    <a:lstStyle/>
                    <a:p>
                      <a:endParaRPr lang="en-IN" dirty="0"/>
                    </a:p>
                  </a:txBody>
                  <a:tcPr>
                    <a:noFill/>
                  </a:tcPr>
                </a:tc>
                <a:tc>
                  <a:txBody>
                    <a:bodyPr/>
                    <a:lstStyle/>
                    <a:p>
                      <a:endParaRPr lang="en-IN" dirty="0"/>
                    </a:p>
                  </a:txBody>
                  <a:tcPr>
                    <a:noFill/>
                  </a:tcPr>
                </a:tc>
                <a:tc>
                  <a:txBody>
                    <a:bodyPr/>
                    <a:lstStyle/>
                    <a:p>
                      <a:endParaRPr lang="en-IN" dirty="0"/>
                    </a:p>
                  </a:txBody>
                  <a:tcPr>
                    <a:noFill/>
                  </a:tcPr>
                </a:tc>
                <a:tc>
                  <a:txBody>
                    <a:bodyPr/>
                    <a:lstStyle/>
                    <a:p>
                      <a:endParaRPr lang="en-IN" dirty="0"/>
                    </a:p>
                  </a:txBody>
                  <a:tcPr>
                    <a:noFill/>
                  </a:tcPr>
                </a:tc>
                <a:extLst>
                  <a:ext uri="{0D108BD9-81ED-4DB2-BD59-A6C34878D82A}">
                    <a16:rowId xmlns="" xmlns:a16="http://schemas.microsoft.com/office/drawing/2014/main" val="10000"/>
                  </a:ext>
                </a:extLst>
              </a:tr>
              <a:tr h="5105400">
                <a:tc>
                  <a:txBody>
                    <a:bodyPr/>
                    <a:lstStyle/>
                    <a:p>
                      <a:endParaRPr lang="en-IN" dirty="0"/>
                    </a:p>
                  </a:txBody>
                  <a:tcPr>
                    <a:noFill/>
                  </a:tcPr>
                </a:tc>
                <a:tc>
                  <a:txBody>
                    <a:bodyPr/>
                    <a:lstStyle/>
                    <a:p>
                      <a:endParaRPr lang="en-IN" dirty="0"/>
                    </a:p>
                  </a:txBody>
                  <a:tcPr>
                    <a:noFill/>
                  </a:tcPr>
                </a:tc>
                <a:tc>
                  <a:txBody>
                    <a:bodyPr/>
                    <a:lstStyle/>
                    <a:p>
                      <a:endParaRPr lang="en-IN" dirty="0"/>
                    </a:p>
                  </a:txBody>
                  <a:tcPr>
                    <a:noFill/>
                  </a:tcPr>
                </a:tc>
                <a:tc>
                  <a:txBody>
                    <a:bodyPr/>
                    <a:lstStyle/>
                    <a:p>
                      <a:endParaRPr lang="en-IN" dirty="0"/>
                    </a:p>
                  </a:txBody>
                  <a:tcPr>
                    <a:noFill/>
                  </a:tcPr>
                </a:tc>
                <a:extLst>
                  <a:ext uri="{0D108BD9-81ED-4DB2-BD59-A6C34878D82A}">
                    <a16:rowId xmlns="" xmlns:a16="http://schemas.microsoft.com/office/drawing/2014/main" val="10001"/>
                  </a:ext>
                </a:extLst>
              </a:tr>
              <a:tr h="2667000">
                <a:tc>
                  <a:txBody>
                    <a:bodyPr/>
                    <a:lstStyle/>
                    <a:p>
                      <a:endParaRPr lang="en-IN" dirty="0"/>
                    </a:p>
                  </a:txBody>
                  <a:tcPr>
                    <a:noFill/>
                  </a:tcPr>
                </a:tc>
                <a:tc>
                  <a:txBody>
                    <a:bodyPr/>
                    <a:lstStyle/>
                    <a:p>
                      <a:endParaRPr lang="en-IN" dirty="0"/>
                    </a:p>
                  </a:txBody>
                  <a:tcPr>
                    <a:noFill/>
                  </a:tcPr>
                </a:tc>
                <a:tc>
                  <a:txBody>
                    <a:bodyPr/>
                    <a:lstStyle/>
                    <a:p>
                      <a:endParaRPr lang="en-IN" dirty="0"/>
                    </a:p>
                  </a:txBody>
                  <a:tcPr>
                    <a:noFill/>
                  </a:tcPr>
                </a:tc>
                <a:tc>
                  <a:txBody>
                    <a:bodyPr/>
                    <a:lstStyle/>
                    <a:p>
                      <a:endParaRPr lang="en-IN" dirty="0"/>
                    </a:p>
                  </a:txBody>
                  <a:tcPr>
                    <a:noFill/>
                  </a:tcPr>
                </a:tc>
                <a:extLst>
                  <a:ext uri="{0D108BD9-81ED-4DB2-BD59-A6C34878D82A}">
                    <a16:rowId xmlns="" xmlns:a16="http://schemas.microsoft.com/office/drawing/2014/main" val="10002"/>
                  </a:ext>
                </a:extLst>
              </a:tr>
            </a:tbl>
          </a:graphicData>
        </a:graphic>
      </p:graphicFrame>
      <p:sp>
        <p:nvSpPr>
          <p:cNvPr id="5" name="TextBox 4"/>
          <p:cNvSpPr txBox="1"/>
          <p:nvPr/>
        </p:nvSpPr>
        <p:spPr>
          <a:xfrm>
            <a:off x="1981200" y="1257300"/>
            <a:ext cx="1499193" cy="615553"/>
          </a:xfrm>
          <a:prstGeom prst="rect">
            <a:avLst/>
          </a:prstGeom>
          <a:noFill/>
        </p:spPr>
        <p:txBody>
          <a:bodyPr wrap="none" rtlCol="0">
            <a:spAutoFit/>
          </a:bodyPr>
          <a:lstStyle/>
          <a:p>
            <a:r>
              <a:rPr lang="en-US" sz="3400" dirty="0">
                <a:solidFill>
                  <a:schemeClr val="bg1"/>
                </a:solidFill>
                <a:latin typeface="Times New Roman" panose="02020603050405020304" pitchFamily="18" charset="0"/>
                <a:cs typeface="Times New Roman" panose="02020603050405020304" pitchFamily="18" charset="0"/>
              </a:rPr>
              <a:t>PAPER</a:t>
            </a:r>
            <a:endParaRPr lang="en-IN" sz="3400"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5257800" y="1257300"/>
            <a:ext cx="3292889" cy="615553"/>
          </a:xfrm>
          <a:prstGeom prst="rect">
            <a:avLst/>
          </a:prstGeom>
          <a:noFill/>
        </p:spPr>
        <p:txBody>
          <a:bodyPr wrap="none" rtlCol="0">
            <a:spAutoFit/>
          </a:bodyPr>
          <a:lstStyle/>
          <a:p>
            <a:r>
              <a:rPr lang="en-US" sz="3400" dirty="0">
                <a:solidFill>
                  <a:schemeClr val="bg1"/>
                </a:solidFill>
                <a:latin typeface="Times New Roman" panose="02020603050405020304" pitchFamily="18" charset="0"/>
                <a:cs typeface="Times New Roman" panose="02020603050405020304" pitchFamily="18" charset="0"/>
              </a:rPr>
              <a:t>PUBLISHED BY</a:t>
            </a:r>
            <a:endParaRPr lang="en-IN" sz="3400"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9448800" y="1257299"/>
            <a:ext cx="1369286" cy="615553"/>
          </a:xfrm>
          <a:prstGeom prst="rect">
            <a:avLst/>
          </a:prstGeom>
          <a:noFill/>
        </p:spPr>
        <p:txBody>
          <a:bodyPr wrap="none" rtlCol="0">
            <a:spAutoFit/>
          </a:bodyPr>
          <a:lstStyle/>
          <a:p>
            <a:r>
              <a:rPr lang="en-US" sz="3400" dirty="0">
                <a:solidFill>
                  <a:schemeClr val="bg1"/>
                </a:solidFill>
                <a:latin typeface="Times New Roman" panose="02020603050405020304" pitchFamily="18" charset="0"/>
                <a:cs typeface="Times New Roman" panose="02020603050405020304" pitchFamily="18" charset="0"/>
              </a:rPr>
              <a:t>YEAR</a:t>
            </a:r>
            <a:endParaRPr lang="en-IN" sz="3400" dirty="0">
              <a:solidFill>
                <a:schemeClr val="bg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13053630" y="1257299"/>
            <a:ext cx="2930931" cy="615553"/>
          </a:xfrm>
          <a:prstGeom prst="rect">
            <a:avLst/>
          </a:prstGeom>
          <a:noFill/>
        </p:spPr>
        <p:txBody>
          <a:bodyPr wrap="none" rtlCol="0">
            <a:spAutoFit/>
          </a:bodyPr>
          <a:lstStyle/>
          <a:p>
            <a:r>
              <a:rPr lang="en-US" sz="3400" dirty="0">
                <a:solidFill>
                  <a:schemeClr val="bg1"/>
                </a:solidFill>
                <a:latin typeface="Times New Roman" panose="02020603050405020304" pitchFamily="18" charset="0"/>
                <a:cs typeface="Times New Roman" panose="02020603050405020304" pitchFamily="18" charset="0"/>
              </a:rPr>
              <a:t>DRAWBACKS</a:t>
            </a:r>
            <a:endParaRPr lang="en-IN" sz="3400"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787695" y="4078426"/>
            <a:ext cx="3886200" cy="1569660"/>
          </a:xfrm>
          <a:prstGeom prst="rect">
            <a:avLst/>
          </a:prstGeom>
          <a:noFill/>
        </p:spPr>
        <p:txBody>
          <a:bodyPr wrap="square" rtlCol="0">
            <a:spAutoFit/>
          </a:bodyPr>
          <a:lstStyle/>
          <a:p>
            <a:pPr algn="ctr"/>
            <a:r>
              <a:rPr lang="en-US" sz="2400" dirty="0">
                <a:solidFill>
                  <a:schemeClr val="bg1"/>
                </a:solidFill>
                <a:latin typeface="Times New Roman" panose="02020603050405020304" pitchFamily="18" charset="0"/>
                <a:cs typeface="Times New Roman" panose="02020603050405020304" pitchFamily="18" charset="0"/>
              </a:rPr>
              <a:t>Cognitive Radio Networking and Communications: An Overview</a:t>
            </a:r>
            <a:endParaRPr lang="en-IN" sz="2400" dirty="0">
              <a:solidFill>
                <a:schemeClr val="bg1"/>
              </a:solidFill>
              <a:latin typeface="Times New Roman" panose="02020603050405020304" pitchFamily="18" charset="0"/>
              <a:cs typeface="Times New Roman" panose="02020603050405020304" pitchFamily="18" charset="0"/>
            </a:endParaRPr>
          </a:p>
          <a:p>
            <a:endParaRPr lang="en-IN" sz="2400" dirty="0"/>
          </a:p>
        </p:txBody>
      </p:sp>
      <p:sp>
        <p:nvSpPr>
          <p:cNvPr id="10" name="TextBox 9"/>
          <p:cNvSpPr txBox="1"/>
          <p:nvPr/>
        </p:nvSpPr>
        <p:spPr>
          <a:xfrm>
            <a:off x="11460480" y="2452246"/>
            <a:ext cx="63246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Firstly, determining the optimal allocation of the sensing slot within each frame poses a significant challenge, as it directly impacts the system's ability to detect available spectrum opportunities while minimizing interference with ongoing communications.</a:t>
            </a:r>
          </a:p>
          <a:p>
            <a:pPr marL="285750" indent="-28575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 Secondly, striking the right balance in allocating time for spectrum sensing within each frame is essential, as overly extensive sensing periods can lead to inefficient resource utilization, while insufficient time may compromise the accuracy of spectrum sensing results.</a:t>
            </a:r>
          </a:p>
          <a:p>
            <a:pPr marL="285750" indent="-28575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Lastly, establishing the appropriate frequency for conducting the sensing operation is critical for maintaining timely awareness of spectrum availability without unduly burdening the system with excessive sensing overhead. </a:t>
            </a:r>
            <a:endParaRPr lang="en-IN" dirty="0"/>
          </a:p>
        </p:txBody>
      </p:sp>
      <p:sp>
        <p:nvSpPr>
          <p:cNvPr id="11" name="TextBox 10"/>
          <p:cNvSpPr txBox="1"/>
          <p:nvPr/>
        </p:nvSpPr>
        <p:spPr>
          <a:xfrm>
            <a:off x="1051566" y="7713862"/>
            <a:ext cx="3358459" cy="1846659"/>
          </a:xfrm>
          <a:prstGeom prst="rect">
            <a:avLst/>
          </a:prstGeom>
          <a:noFill/>
        </p:spPr>
        <p:txBody>
          <a:bodyPr wrap="square" rtlCol="0">
            <a:spAutoFit/>
          </a:bodyPr>
          <a:lstStyle/>
          <a:p>
            <a:pPr algn="ctr"/>
            <a:r>
              <a:rPr lang="en-US" sz="2400" dirty="0">
                <a:solidFill>
                  <a:schemeClr val="bg1"/>
                </a:solidFill>
                <a:latin typeface="Times New Roman" panose="02020603050405020304" pitchFamily="18" charset="0"/>
                <a:cs typeface="Times New Roman" panose="02020603050405020304" pitchFamily="18" charset="0"/>
              </a:rPr>
              <a:t>A Survey of Spectrum Sensing Algorithms for Cognitive Radio Applications</a:t>
            </a:r>
            <a:endParaRPr lang="en-IN" sz="2400" dirty="0">
              <a:solidFill>
                <a:schemeClr val="bg1"/>
              </a:solidFill>
              <a:latin typeface="Times New Roman" panose="02020603050405020304" pitchFamily="18" charset="0"/>
              <a:cs typeface="Times New Roman" panose="02020603050405020304" pitchFamily="18" charset="0"/>
            </a:endParaRPr>
          </a:p>
          <a:p>
            <a:endParaRPr lang="en-IN" dirty="0"/>
          </a:p>
        </p:txBody>
      </p:sp>
      <p:sp>
        <p:nvSpPr>
          <p:cNvPr id="12" name="TextBox 11"/>
          <p:cNvSpPr txBox="1"/>
          <p:nvPr/>
        </p:nvSpPr>
        <p:spPr>
          <a:xfrm>
            <a:off x="11887032" y="7768986"/>
            <a:ext cx="5264126" cy="1754326"/>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Spectrum sensing consumes energy. Designing energy-efficient sensing protocols is essential to prolong the battery life of CR devices. ADN latency are  discussed elaborately.</a:t>
            </a:r>
          </a:p>
          <a:p>
            <a:pPr algn="ctr"/>
            <a:endParaRPr lang="en-US" dirty="0">
              <a:solidFill>
                <a:schemeClr val="bg1"/>
              </a:solidFill>
              <a:latin typeface="Times New Roman" panose="02020603050405020304" pitchFamily="18" charset="0"/>
              <a:cs typeface="Times New Roman" panose="02020603050405020304" pitchFamily="18" charset="0"/>
            </a:endParaRPr>
          </a:p>
          <a:p>
            <a:endParaRPr lang="en-IN" dirty="0"/>
          </a:p>
        </p:txBody>
      </p:sp>
      <p:sp>
        <p:nvSpPr>
          <p:cNvPr id="13" name="TextBox 12"/>
          <p:cNvSpPr txBox="1"/>
          <p:nvPr/>
        </p:nvSpPr>
        <p:spPr>
          <a:xfrm>
            <a:off x="6476999" y="4380424"/>
            <a:ext cx="849913" cy="461665"/>
          </a:xfrm>
          <a:prstGeom prst="rect">
            <a:avLst/>
          </a:prstGeom>
          <a:noFill/>
        </p:spPr>
        <p:txBody>
          <a:bodyPr wrap="none" rtlCol="0">
            <a:spAutoFit/>
          </a:bodyPr>
          <a:lstStyle/>
          <a:p>
            <a:r>
              <a:rPr lang="en-US" sz="2400" dirty="0">
                <a:solidFill>
                  <a:schemeClr val="bg1"/>
                </a:solidFill>
                <a:latin typeface="Times New Roman" panose="02020603050405020304" pitchFamily="18" charset="0"/>
                <a:cs typeface="Times New Roman" panose="02020603050405020304" pitchFamily="18" charset="0"/>
              </a:rPr>
              <a:t>IEEE</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6476998" y="8184484"/>
            <a:ext cx="849913" cy="461665"/>
          </a:xfrm>
          <a:prstGeom prst="rect">
            <a:avLst/>
          </a:prstGeom>
          <a:noFill/>
        </p:spPr>
        <p:txBody>
          <a:bodyPr wrap="none" rtlCol="0">
            <a:spAutoFit/>
          </a:bodyPr>
          <a:lstStyle/>
          <a:p>
            <a:r>
              <a:rPr lang="en-US" sz="2400" dirty="0">
                <a:solidFill>
                  <a:schemeClr val="bg1"/>
                </a:solidFill>
                <a:latin typeface="Times New Roman" panose="02020603050405020304" pitchFamily="18" charset="0"/>
                <a:cs typeface="Times New Roman" panose="02020603050405020304" pitchFamily="18" charset="0"/>
              </a:rPr>
              <a:t>IEEE</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15" name="TextBox 14"/>
          <p:cNvSpPr txBox="1"/>
          <p:nvPr/>
        </p:nvSpPr>
        <p:spPr>
          <a:xfrm>
            <a:off x="9730127" y="4380423"/>
            <a:ext cx="806631" cy="461665"/>
          </a:xfrm>
          <a:prstGeom prst="rect">
            <a:avLst/>
          </a:prstGeom>
          <a:noFill/>
        </p:spPr>
        <p:txBody>
          <a:bodyPr wrap="none" rtlCol="0">
            <a:spAutoFit/>
          </a:bodyPr>
          <a:lstStyle/>
          <a:p>
            <a:r>
              <a:rPr lang="en-US" sz="2400" dirty="0">
                <a:solidFill>
                  <a:schemeClr val="bg1"/>
                </a:solidFill>
                <a:latin typeface="Times New Roman" panose="02020603050405020304" pitchFamily="18" charset="0"/>
                <a:cs typeface="Times New Roman" panose="02020603050405020304" pitchFamily="18" charset="0"/>
              </a:rPr>
              <a:t>2011</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9730127" y="8184484"/>
            <a:ext cx="838200" cy="461665"/>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2009</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8577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TextBox 4"/>
          <p:cNvSpPr txBox="1"/>
          <p:nvPr/>
        </p:nvSpPr>
        <p:spPr>
          <a:xfrm>
            <a:off x="2971800" y="1255220"/>
            <a:ext cx="11345722" cy="833562"/>
          </a:xfrm>
          <a:prstGeom prst="rect">
            <a:avLst/>
          </a:prstGeom>
        </p:spPr>
        <p:txBody>
          <a:bodyPr wrap="square" lIns="0" tIns="0" rIns="0" bIns="0" rtlCol="0" anchor="t">
            <a:spAutoFit/>
          </a:bodyPr>
          <a:lstStyle/>
          <a:p>
            <a:pPr marL="0" lvl="0" indent="0" algn="ctr">
              <a:lnSpc>
                <a:spcPts val="6451"/>
              </a:lnSpc>
              <a:spcBef>
                <a:spcPct val="0"/>
              </a:spcBef>
            </a:pPr>
            <a:r>
              <a:rPr lang="en-US" sz="7200" dirty="0">
                <a:solidFill>
                  <a:srgbClr val="051D40"/>
                </a:solidFill>
                <a:latin typeface="Times New Roman Bold"/>
              </a:rPr>
              <a:t>EXISTING SOLUTION</a:t>
            </a:r>
          </a:p>
        </p:txBody>
      </p:sp>
      <p:sp>
        <p:nvSpPr>
          <p:cNvPr id="5" name="TextBox 5"/>
          <p:cNvSpPr txBox="1"/>
          <p:nvPr/>
        </p:nvSpPr>
        <p:spPr>
          <a:xfrm>
            <a:off x="2522678" y="2807103"/>
            <a:ext cx="13242644" cy="6155531"/>
          </a:xfrm>
          <a:prstGeom prst="rect">
            <a:avLst/>
          </a:prstGeom>
        </p:spPr>
        <p:txBody>
          <a:bodyPr lIns="0" tIns="0" rIns="0" bIns="0" rtlCol="0" anchor="t">
            <a:spAutoFit/>
          </a:bodyPr>
          <a:lstStyle/>
          <a:p>
            <a:pPr marL="457200" indent="-457200" algn="just">
              <a:lnSpc>
                <a:spcPts val="4759"/>
              </a:lnSpc>
              <a:buFont typeface="Wingdings" panose="05000000000000000000" pitchFamily="2" charset="2"/>
              <a:buChar char="Ø"/>
            </a:pPr>
            <a:r>
              <a:rPr lang="en-IN" sz="3600" dirty="0">
                <a:solidFill>
                  <a:schemeClr val="bg1"/>
                </a:solidFill>
                <a:latin typeface="Times New Roman" panose="02020603050405020304" pitchFamily="18" charset="0"/>
                <a:cs typeface="Times New Roman" panose="02020603050405020304" pitchFamily="18" charset="0"/>
              </a:rPr>
              <a:t>Here, two major algorithms, the flower pollination algorithm(FPA) and the optimal linear weighted algorithm is used where FPA is inspired by the process of flower pollination and linear weighted algorithm is inspired by random weight allocation.</a:t>
            </a:r>
          </a:p>
          <a:p>
            <a:pPr algn="just">
              <a:lnSpc>
                <a:spcPts val="4759"/>
              </a:lnSpc>
            </a:pPr>
            <a:r>
              <a:rPr lang="en-US" sz="3399" dirty="0">
                <a:solidFill>
                  <a:srgbClr val="FFFFFF"/>
                </a:solidFill>
                <a:latin typeface="Times New Roman"/>
              </a:rPr>
              <a:t> </a:t>
            </a:r>
          </a:p>
          <a:p>
            <a:pPr marL="457200" indent="-457200" algn="just">
              <a:lnSpc>
                <a:spcPts val="4759"/>
              </a:lnSpc>
              <a:buFont typeface="Wingdings" panose="05000000000000000000" pitchFamily="2" charset="2"/>
              <a:buChar char="Ø"/>
            </a:pPr>
            <a:r>
              <a:rPr lang="en-US" sz="3399" dirty="0">
                <a:solidFill>
                  <a:srgbClr val="FFFFFF"/>
                </a:solidFill>
                <a:latin typeface="Times New Roman"/>
              </a:rPr>
              <a:t>Linear weighted – based on random weight allocated for each users and easy to work.</a:t>
            </a:r>
          </a:p>
          <a:p>
            <a:pPr marL="457200" indent="-457200" algn="just">
              <a:lnSpc>
                <a:spcPts val="4759"/>
              </a:lnSpc>
              <a:buFont typeface="Wingdings" panose="05000000000000000000" pitchFamily="2" charset="2"/>
              <a:buChar char="Ø"/>
            </a:pPr>
            <a:endParaRPr lang="en-US" sz="3399" dirty="0">
              <a:solidFill>
                <a:srgbClr val="FFFFFF"/>
              </a:solidFill>
              <a:latin typeface="Times New Roman"/>
            </a:endParaRPr>
          </a:p>
          <a:p>
            <a:pPr marL="457200" indent="-457200" algn="just">
              <a:lnSpc>
                <a:spcPts val="4759"/>
              </a:lnSpc>
              <a:buFont typeface="Wingdings" panose="05000000000000000000" pitchFamily="2" charset="2"/>
              <a:buChar char="Ø"/>
            </a:pPr>
            <a:r>
              <a:rPr lang="en-US" sz="3399" dirty="0">
                <a:solidFill>
                  <a:srgbClr val="FFFFFF"/>
                </a:solidFill>
                <a:latin typeface="Times New Roman"/>
              </a:rPr>
              <a:t>Flower Pollination – high complexity and based upon clustering. Tougher to implement. Easy way not yet found.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690640" y="-1543050"/>
            <a:ext cx="19210521" cy="4453378"/>
            <a:chOff x="0" y="0"/>
            <a:chExt cx="5059561" cy="1172906"/>
          </a:xfrm>
        </p:grpSpPr>
        <p:sp>
          <p:nvSpPr>
            <p:cNvPr id="3" name="Freeform 3"/>
            <p:cNvSpPr/>
            <p:nvPr/>
          </p:nvSpPr>
          <p:spPr>
            <a:xfrm>
              <a:off x="0" y="0"/>
              <a:ext cx="5059561" cy="1172906"/>
            </a:xfrm>
            <a:custGeom>
              <a:avLst/>
              <a:gdLst/>
              <a:ahLst/>
              <a:cxnLst/>
              <a:rect l="l" t="t" r="r" b="b"/>
              <a:pathLst>
                <a:path w="5059561" h="1172906">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sp>
        <p:sp>
          <p:nvSpPr>
            <p:cNvPr id="4" name="TextBox 4"/>
            <p:cNvSpPr txBox="1"/>
            <p:nvPr/>
          </p:nvSpPr>
          <p:spPr>
            <a:xfrm>
              <a:off x="0" y="-76200"/>
              <a:ext cx="5059561" cy="1249106"/>
            </a:xfrm>
            <a:prstGeom prst="rect">
              <a:avLst/>
            </a:prstGeom>
          </p:spPr>
          <p:txBody>
            <a:bodyPr lIns="50800" tIns="50800" rIns="50800" bIns="50800" rtlCol="0" anchor="ctr"/>
            <a:lstStyle/>
            <a:p>
              <a:pPr algn="ctr">
                <a:lnSpc>
                  <a:spcPts val="2605"/>
                </a:lnSpc>
              </a:pPr>
              <a:endParaRPr/>
            </a:p>
          </p:txBody>
        </p:sp>
      </p:grpSp>
      <p:sp>
        <p:nvSpPr>
          <p:cNvPr id="5" name="TextBox 5"/>
          <p:cNvSpPr txBox="1"/>
          <p:nvPr/>
        </p:nvSpPr>
        <p:spPr>
          <a:xfrm>
            <a:off x="3933685" y="318154"/>
            <a:ext cx="10450651" cy="730969"/>
          </a:xfrm>
          <a:prstGeom prst="rect">
            <a:avLst/>
          </a:prstGeom>
        </p:spPr>
        <p:txBody>
          <a:bodyPr lIns="0" tIns="0" rIns="0" bIns="0" rtlCol="0" anchor="t">
            <a:spAutoFit/>
          </a:bodyPr>
          <a:lstStyle/>
          <a:p>
            <a:pPr marL="0" lvl="0" indent="0" algn="ctr">
              <a:lnSpc>
                <a:spcPts val="5719"/>
              </a:lnSpc>
              <a:spcBef>
                <a:spcPct val="0"/>
              </a:spcBef>
            </a:pPr>
            <a:r>
              <a:rPr lang="en-US" sz="7200" dirty="0">
                <a:solidFill>
                  <a:srgbClr val="0070B3"/>
                </a:solidFill>
                <a:latin typeface="Times New Roman Bold"/>
              </a:rPr>
              <a:t>PROPOSED SOLUTION</a:t>
            </a:r>
          </a:p>
        </p:txBody>
      </p:sp>
      <p:sp>
        <p:nvSpPr>
          <p:cNvPr id="6" name="Freeform 6"/>
          <p:cNvSpPr/>
          <p:nvPr/>
        </p:nvSpPr>
        <p:spPr>
          <a:xfrm>
            <a:off x="16459200" y="-390287"/>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0" name="TextBox 10"/>
          <p:cNvSpPr txBox="1"/>
          <p:nvPr/>
        </p:nvSpPr>
        <p:spPr>
          <a:xfrm>
            <a:off x="1600200" y="4063091"/>
            <a:ext cx="15291486" cy="6124754"/>
          </a:xfrm>
          <a:prstGeom prst="rect">
            <a:avLst/>
          </a:prstGeom>
        </p:spPr>
        <p:txBody>
          <a:bodyPr lIns="0" tIns="0" rIns="0" bIns="0" rtlCol="0" anchor="t">
            <a:spAutoFit/>
          </a:bodyPr>
          <a:lstStyle/>
          <a:p>
            <a:pPr marL="457200" lvl="0" indent="-457200">
              <a:buFont typeface="Wingdings" panose="05000000000000000000" pitchFamily="2" charset="2"/>
              <a:buChar char="Ø"/>
            </a:pPr>
            <a:r>
              <a:rPr lang="en-US" sz="3600" dirty="0">
                <a:solidFill>
                  <a:srgbClr val="FFFFFF"/>
                </a:solidFill>
                <a:latin typeface="Times New Roman"/>
              </a:rPr>
              <a:t>A comparative </a:t>
            </a:r>
            <a:r>
              <a:rPr lang="en-US" sz="3600" dirty="0">
                <a:solidFill>
                  <a:schemeClr val="bg1"/>
                </a:solidFill>
                <a:latin typeface="Times New Roman" panose="02020603050405020304" pitchFamily="18" charset="0"/>
                <a:cs typeface="Times New Roman" panose="02020603050405020304" pitchFamily="18" charset="0"/>
              </a:rPr>
              <a:t>study between the flower pollination algorithm and optimal linear weighted algorithm is not attempted based on parameters like SNR efficiency, performance efficiency.</a:t>
            </a:r>
          </a:p>
          <a:p>
            <a:pPr marL="457200" lvl="0" indent="-457200">
              <a:buFont typeface="Wingdings" panose="05000000000000000000" pitchFamily="2" charset="2"/>
              <a:buChar char="Ø"/>
            </a:pPr>
            <a:endParaRPr lang="en-IN" sz="3600" dirty="0">
              <a:solidFill>
                <a:schemeClr val="bg1"/>
              </a:solidFill>
              <a:latin typeface="Times New Roman" panose="02020603050405020304" pitchFamily="18" charset="0"/>
              <a:cs typeface="Times New Roman" panose="02020603050405020304" pitchFamily="18" charset="0"/>
            </a:endParaRPr>
          </a:p>
          <a:p>
            <a:pPr marL="457200" lvl="0" indent="-457200">
              <a:buFont typeface="Wingdings" panose="05000000000000000000" pitchFamily="2" charset="2"/>
              <a:buChar char="Ø"/>
            </a:pPr>
            <a:r>
              <a:rPr lang="en-US" sz="3600" dirty="0">
                <a:solidFill>
                  <a:schemeClr val="bg1"/>
                </a:solidFill>
                <a:latin typeface="Times New Roman" panose="02020603050405020304" pitchFamily="18" charset="0"/>
                <a:cs typeface="Times New Roman" panose="02020603050405020304" pitchFamily="18" charset="0"/>
              </a:rPr>
              <a:t>Linear weight – Efficiency - improved by using cluster heads similar to FPA so that error probability is nearer to FPA</a:t>
            </a:r>
          </a:p>
          <a:p>
            <a:pPr marL="457200" lvl="0" indent="-457200">
              <a:buFont typeface="Wingdings" panose="05000000000000000000" pitchFamily="2" charset="2"/>
              <a:buChar char="Ø"/>
            </a:pPr>
            <a:endParaRPr lang="en-IN" sz="3400" dirty="0">
              <a:solidFill>
                <a:schemeClr val="bg1"/>
              </a:solidFill>
              <a:latin typeface="Times New Roman" panose="02020603050405020304" pitchFamily="18" charset="0"/>
              <a:cs typeface="Times New Roman" panose="02020603050405020304" pitchFamily="18" charset="0"/>
            </a:endParaRPr>
          </a:p>
          <a:p>
            <a:pPr marL="457200" lvl="0" indent="-457200">
              <a:buFont typeface="Wingdings" panose="05000000000000000000" pitchFamily="2" charset="2"/>
              <a:buChar char="Ø"/>
            </a:pPr>
            <a:r>
              <a:rPr lang="en-US" sz="3600" dirty="0">
                <a:solidFill>
                  <a:schemeClr val="bg1"/>
                </a:solidFill>
                <a:latin typeface="Times New Roman" panose="02020603050405020304" pitchFamily="18" charset="0"/>
                <a:cs typeface="Times New Roman" panose="02020603050405020304" pitchFamily="18" charset="0"/>
              </a:rPr>
              <a:t>Aim</a:t>
            </a:r>
            <a:r>
              <a:rPr lang="en-US" sz="3400" dirty="0">
                <a:solidFill>
                  <a:schemeClr val="bg1"/>
                </a:solidFill>
                <a:latin typeface="Times New Roman" panose="02020603050405020304" pitchFamily="18" charset="0"/>
                <a:cs typeface="Times New Roman" panose="02020603050405020304" pitchFamily="18" charset="0"/>
              </a:rPr>
              <a:t> – </a:t>
            </a:r>
            <a:r>
              <a:rPr lang="en-US" sz="3400" b="1" dirty="0">
                <a:solidFill>
                  <a:schemeClr val="bg1"/>
                </a:solidFill>
                <a:latin typeface="Times New Roman" panose="02020603050405020304" pitchFamily="18" charset="0"/>
                <a:cs typeface="Times New Roman" panose="02020603050405020304" pitchFamily="18" charset="0"/>
              </a:rPr>
              <a:t>ERROR PROBABILITY DECREASES AS NUMBER OF USERS INCREASES</a:t>
            </a:r>
            <a:endParaRPr lang="en-IN" sz="3400" dirty="0">
              <a:solidFill>
                <a:schemeClr val="bg1"/>
              </a:solidFill>
              <a:latin typeface="Times New Roman" panose="02020603050405020304" pitchFamily="18" charset="0"/>
              <a:cs typeface="Times New Roman" panose="02020603050405020304" pitchFamily="18" charset="0"/>
            </a:endParaRPr>
          </a:p>
          <a:p>
            <a:pPr marL="457200" indent="-457200" algn="ctr">
              <a:lnSpc>
                <a:spcPts val="4759"/>
              </a:lnSpc>
              <a:buFont typeface="Wingdings" panose="05000000000000000000" pitchFamily="2" charset="2"/>
              <a:buChar char="Ø"/>
            </a:pPr>
            <a:endParaRPr lang="en-US" sz="3399" dirty="0">
              <a:solidFill>
                <a:srgbClr val="FFFFFF"/>
              </a:solidFill>
              <a:latin typeface="Times New Roman"/>
            </a:endParaRPr>
          </a:p>
          <a:p>
            <a:pPr algn="ctr">
              <a:lnSpc>
                <a:spcPts val="4759"/>
              </a:lnSpc>
              <a:spcBef>
                <a:spcPct val="0"/>
              </a:spcBef>
            </a:pPr>
            <a:endParaRPr lang="en-US" sz="3399" dirty="0">
              <a:solidFill>
                <a:srgbClr val="FFFFFF"/>
              </a:solidFill>
              <a:latin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2351"/>
        </a:solidFill>
        <a:effectLst/>
      </p:bgPr>
    </p:bg>
    <p:spTree>
      <p:nvGrpSpPr>
        <p:cNvPr id="1" name=""/>
        <p:cNvGrpSpPr/>
        <p:nvPr/>
      </p:nvGrpSpPr>
      <p:grpSpPr>
        <a:xfrm>
          <a:off x="0" y="0"/>
          <a:ext cx="0" cy="0"/>
          <a:chOff x="0" y="0"/>
          <a:chExt cx="0" cy="0"/>
        </a:xfrm>
      </p:grpSpPr>
      <p:sp>
        <p:nvSpPr>
          <p:cNvPr id="2" name="TextBox 1"/>
          <p:cNvSpPr txBox="1"/>
          <p:nvPr/>
        </p:nvSpPr>
        <p:spPr>
          <a:xfrm>
            <a:off x="2590800" y="876300"/>
            <a:ext cx="13353848" cy="1015663"/>
          </a:xfrm>
          <a:prstGeom prst="rect">
            <a:avLst/>
          </a:prstGeom>
          <a:noFill/>
        </p:spPr>
        <p:txBody>
          <a:bodyPr wrap="none" rtlCol="0">
            <a:spAutoFit/>
          </a:bodyPr>
          <a:lstStyle/>
          <a:p>
            <a:pPr algn="ctr"/>
            <a:r>
              <a:rPr lang="en-US" sz="6000" dirty="0">
                <a:solidFill>
                  <a:schemeClr val="bg1"/>
                </a:solidFill>
                <a:latin typeface="Times New Roman" panose="02020603050405020304" pitchFamily="18" charset="0"/>
                <a:cs typeface="Times New Roman" panose="02020603050405020304" pitchFamily="18" charset="0"/>
              </a:rPr>
              <a:t>FLOWER POLLINATION ALGORITHM</a:t>
            </a:r>
            <a:endParaRPr lang="en-IN" sz="6000" dirty="0">
              <a:solidFill>
                <a:schemeClr val="bg1"/>
              </a:solidFill>
              <a:latin typeface="Times New Roman" panose="02020603050405020304" pitchFamily="18" charset="0"/>
              <a:cs typeface="Times New Roman" panose="02020603050405020304" pitchFamily="18" charset="0"/>
            </a:endParaRPr>
          </a:p>
        </p:txBody>
      </p:sp>
      <p:sp>
        <p:nvSpPr>
          <p:cNvPr id="3" name="Freeform 2"/>
          <p:cNvSpPr/>
          <p:nvPr/>
        </p:nvSpPr>
        <p:spPr>
          <a:xfrm>
            <a:off x="0" y="0"/>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2"/>
          <p:cNvSpPr/>
          <p:nvPr/>
        </p:nvSpPr>
        <p:spPr>
          <a:xfrm>
            <a:off x="16572873" y="1873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aphicFrame>
        <p:nvGraphicFramePr>
          <p:cNvPr id="10" name="Diagram 9"/>
          <p:cNvGraphicFramePr/>
          <p:nvPr>
            <p:extLst>
              <p:ext uri="{D42A27DB-BD31-4B8C-83A1-F6EECF244321}">
                <p14:modId xmlns:p14="http://schemas.microsoft.com/office/powerpoint/2010/main" val="1131741661"/>
              </p:ext>
            </p:extLst>
          </p:nvPr>
        </p:nvGraphicFramePr>
        <p:xfrm>
          <a:off x="762000" y="1891963"/>
          <a:ext cx="16992600" cy="83675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34201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2351"/>
        </a:solidFill>
        <a:effectLst/>
      </p:bgPr>
    </p:bg>
    <p:spTree>
      <p:nvGrpSpPr>
        <p:cNvPr id="1" name=""/>
        <p:cNvGrpSpPr/>
        <p:nvPr/>
      </p:nvGrpSpPr>
      <p:grpSpPr>
        <a:xfrm>
          <a:off x="0" y="0"/>
          <a:ext cx="0" cy="0"/>
          <a:chOff x="0" y="0"/>
          <a:chExt cx="0" cy="0"/>
        </a:xfrm>
      </p:grpSpPr>
      <p:sp>
        <p:nvSpPr>
          <p:cNvPr id="2" name="Freeform 1"/>
          <p:cNvSpPr/>
          <p:nvPr/>
        </p:nvSpPr>
        <p:spPr>
          <a:xfrm>
            <a:off x="0" y="0"/>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2"/>
          <p:cNvSpPr/>
          <p:nvPr/>
        </p:nvSpPr>
        <p:spPr>
          <a:xfrm>
            <a:off x="16572873" y="0"/>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aphicFrame>
        <p:nvGraphicFramePr>
          <p:cNvPr id="4" name="Diagram 3"/>
          <p:cNvGraphicFramePr/>
          <p:nvPr>
            <p:extLst>
              <p:ext uri="{D42A27DB-BD31-4B8C-83A1-F6EECF244321}">
                <p14:modId xmlns:p14="http://schemas.microsoft.com/office/powerpoint/2010/main" val="2797771180"/>
              </p:ext>
            </p:extLst>
          </p:nvPr>
        </p:nvGraphicFramePr>
        <p:xfrm>
          <a:off x="1386116" y="1510963"/>
          <a:ext cx="15835084" cy="8356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p:cNvSpPr/>
          <p:nvPr/>
        </p:nvSpPr>
        <p:spPr>
          <a:xfrm>
            <a:off x="2362200" y="495300"/>
            <a:ext cx="13126991" cy="1015663"/>
          </a:xfrm>
          <a:prstGeom prst="rect">
            <a:avLst/>
          </a:prstGeom>
        </p:spPr>
        <p:txBody>
          <a:bodyPr wrap="none">
            <a:spAutoFit/>
          </a:bodyPr>
          <a:lstStyle/>
          <a:p>
            <a:pPr algn="ctr"/>
            <a:r>
              <a:rPr lang="en-US" sz="6000" dirty="0">
                <a:solidFill>
                  <a:schemeClr val="bg1"/>
                </a:solidFill>
                <a:latin typeface="Times New Roman" panose="02020603050405020304" pitchFamily="18" charset="0"/>
                <a:cs typeface="Times New Roman" panose="02020603050405020304" pitchFamily="18" charset="0"/>
              </a:rPr>
              <a:t>FLOWER</a:t>
            </a:r>
            <a:r>
              <a:rPr lang="en-US" dirty="0">
                <a:solidFill>
                  <a:schemeClr val="bg1"/>
                </a:solidFill>
                <a:latin typeface="Times New Roman" panose="02020603050405020304" pitchFamily="18" charset="0"/>
                <a:cs typeface="Times New Roman" panose="02020603050405020304" pitchFamily="18" charset="0"/>
              </a:rPr>
              <a:t> </a:t>
            </a:r>
            <a:r>
              <a:rPr lang="en-US" sz="6000" dirty="0">
                <a:solidFill>
                  <a:schemeClr val="bg1"/>
                </a:solidFill>
                <a:latin typeface="Times New Roman" panose="02020603050405020304" pitchFamily="18" charset="0"/>
                <a:cs typeface="Times New Roman" panose="02020603050405020304" pitchFamily="18" charset="0"/>
              </a:rPr>
              <a:t>POLLINATION</a:t>
            </a:r>
            <a:r>
              <a:rPr lang="en-US" dirty="0">
                <a:solidFill>
                  <a:schemeClr val="bg1"/>
                </a:solidFill>
                <a:latin typeface="Times New Roman" panose="02020603050405020304" pitchFamily="18" charset="0"/>
                <a:cs typeface="Times New Roman" panose="02020603050405020304" pitchFamily="18" charset="0"/>
              </a:rPr>
              <a:t> </a:t>
            </a:r>
            <a:r>
              <a:rPr lang="en-US" sz="6000" dirty="0">
                <a:solidFill>
                  <a:schemeClr val="bg1"/>
                </a:solidFill>
                <a:latin typeface="Times New Roman" panose="02020603050405020304" pitchFamily="18" charset="0"/>
                <a:cs typeface="Times New Roman" panose="02020603050405020304" pitchFamily="18" charset="0"/>
              </a:rPr>
              <a:t>ALGORITHM</a:t>
            </a:r>
            <a:endParaRPr lang="en-IN" sz="6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5452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846"/>
        </a:solidFill>
        <a:effectLst/>
      </p:bgPr>
    </p:bg>
    <p:spTree>
      <p:nvGrpSpPr>
        <p:cNvPr id="1" name=""/>
        <p:cNvGrpSpPr/>
        <p:nvPr/>
      </p:nvGrpSpPr>
      <p:grpSpPr>
        <a:xfrm>
          <a:off x="0" y="0"/>
          <a:ext cx="0" cy="0"/>
          <a:chOff x="0" y="0"/>
          <a:chExt cx="0" cy="0"/>
        </a:xfrm>
      </p:grpSpPr>
      <p:sp>
        <p:nvSpPr>
          <p:cNvPr id="4" name="Oval 3"/>
          <p:cNvSpPr/>
          <p:nvPr/>
        </p:nvSpPr>
        <p:spPr>
          <a:xfrm>
            <a:off x="2479180" y="3777755"/>
            <a:ext cx="4732986" cy="42113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prstClr val="white"/>
              </a:solidFill>
            </a:endParaRPr>
          </a:p>
        </p:txBody>
      </p:sp>
      <p:sp>
        <p:nvSpPr>
          <p:cNvPr id="6" name="Oval 5"/>
          <p:cNvSpPr/>
          <p:nvPr/>
        </p:nvSpPr>
        <p:spPr>
          <a:xfrm>
            <a:off x="10708776" y="3777756"/>
            <a:ext cx="4559122" cy="42692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prstClr val="white"/>
              </a:solidFill>
            </a:endParaRPr>
          </a:p>
        </p:txBody>
      </p:sp>
      <p:sp>
        <p:nvSpPr>
          <p:cNvPr id="8" name="Oval 7"/>
          <p:cNvSpPr/>
          <p:nvPr/>
        </p:nvSpPr>
        <p:spPr>
          <a:xfrm>
            <a:off x="2978239" y="5397271"/>
            <a:ext cx="618186" cy="57954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prstClr val="white"/>
              </a:solidFill>
            </a:endParaRPr>
          </a:p>
        </p:txBody>
      </p:sp>
      <p:sp>
        <p:nvSpPr>
          <p:cNvPr id="10" name="Oval 9"/>
          <p:cNvSpPr/>
          <p:nvPr/>
        </p:nvSpPr>
        <p:spPr>
          <a:xfrm>
            <a:off x="3747750" y="4473207"/>
            <a:ext cx="637505" cy="5795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prstClr val="white"/>
              </a:solidFill>
            </a:endParaRPr>
          </a:p>
        </p:txBody>
      </p:sp>
      <p:sp>
        <p:nvSpPr>
          <p:cNvPr id="11" name="Oval 10"/>
          <p:cNvSpPr/>
          <p:nvPr/>
        </p:nvSpPr>
        <p:spPr>
          <a:xfrm>
            <a:off x="4159874" y="5637939"/>
            <a:ext cx="637505" cy="5795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prstClr val="white"/>
              </a:solidFill>
            </a:endParaRPr>
          </a:p>
        </p:txBody>
      </p:sp>
      <p:sp>
        <p:nvSpPr>
          <p:cNvPr id="12" name="Oval 11"/>
          <p:cNvSpPr/>
          <p:nvPr/>
        </p:nvSpPr>
        <p:spPr>
          <a:xfrm>
            <a:off x="4800591" y="4253454"/>
            <a:ext cx="637505" cy="5795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prstClr val="white"/>
              </a:solidFill>
            </a:endParaRPr>
          </a:p>
        </p:txBody>
      </p:sp>
      <p:sp>
        <p:nvSpPr>
          <p:cNvPr id="13" name="Oval 12"/>
          <p:cNvSpPr/>
          <p:nvPr/>
        </p:nvSpPr>
        <p:spPr>
          <a:xfrm>
            <a:off x="5164427" y="5318794"/>
            <a:ext cx="637505" cy="5795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prstClr val="white"/>
              </a:solidFill>
            </a:endParaRPr>
          </a:p>
        </p:txBody>
      </p:sp>
      <p:sp>
        <p:nvSpPr>
          <p:cNvPr id="14" name="Oval 13"/>
          <p:cNvSpPr/>
          <p:nvPr/>
        </p:nvSpPr>
        <p:spPr>
          <a:xfrm>
            <a:off x="5589426" y="6462999"/>
            <a:ext cx="637505" cy="5795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prstClr val="white"/>
              </a:solidFill>
            </a:endParaRPr>
          </a:p>
        </p:txBody>
      </p:sp>
      <p:sp>
        <p:nvSpPr>
          <p:cNvPr id="15" name="Oval 14"/>
          <p:cNvSpPr/>
          <p:nvPr/>
        </p:nvSpPr>
        <p:spPr>
          <a:xfrm>
            <a:off x="4526922" y="7022424"/>
            <a:ext cx="637505" cy="5795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prstClr val="white"/>
              </a:solidFill>
            </a:endParaRPr>
          </a:p>
        </p:txBody>
      </p:sp>
      <p:sp>
        <p:nvSpPr>
          <p:cNvPr id="16" name="Oval 15"/>
          <p:cNvSpPr/>
          <p:nvPr/>
        </p:nvSpPr>
        <p:spPr>
          <a:xfrm>
            <a:off x="3416121" y="6462999"/>
            <a:ext cx="637505" cy="5795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prstClr val="white"/>
              </a:solidFill>
            </a:endParaRPr>
          </a:p>
        </p:txBody>
      </p:sp>
      <p:sp>
        <p:nvSpPr>
          <p:cNvPr id="17" name="Oval 16"/>
          <p:cNvSpPr/>
          <p:nvPr/>
        </p:nvSpPr>
        <p:spPr>
          <a:xfrm>
            <a:off x="6049838" y="4762981"/>
            <a:ext cx="637505" cy="5795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prstClr val="white"/>
              </a:solidFill>
            </a:endParaRPr>
          </a:p>
        </p:txBody>
      </p:sp>
      <p:sp>
        <p:nvSpPr>
          <p:cNvPr id="18" name="Oval 17"/>
          <p:cNvSpPr/>
          <p:nvPr/>
        </p:nvSpPr>
        <p:spPr>
          <a:xfrm>
            <a:off x="11344674" y="4731990"/>
            <a:ext cx="637505" cy="5795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prstClr val="white"/>
              </a:solidFill>
            </a:endParaRPr>
          </a:p>
        </p:txBody>
      </p:sp>
      <p:sp>
        <p:nvSpPr>
          <p:cNvPr id="19" name="Oval 18"/>
          <p:cNvSpPr/>
          <p:nvPr/>
        </p:nvSpPr>
        <p:spPr>
          <a:xfrm>
            <a:off x="12318642" y="4235746"/>
            <a:ext cx="637505" cy="5795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prstClr val="white"/>
              </a:solidFill>
            </a:endParaRPr>
          </a:p>
        </p:txBody>
      </p:sp>
      <p:sp>
        <p:nvSpPr>
          <p:cNvPr id="20" name="Oval 19"/>
          <p:cNvSpPr/>
          <p:nvPr/>
        </p:nvSpPr>
        <p:spPr>
          <a:xfrm>
            <a:off x="13220922" y="6695826"/>
            <a:ext cx="637505" cy="5795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prstClr val="white"/>
              </a:solidFill>
            </a:endParaRPr>
          </a:p>
        </p:txBody>
      </p:sp>
      <p:sp>
        <p:nvSpPr>
          <p:cNvPr id="21" name="Oval 20"/>
          <p:cNvSpPr/>
          <p:nvPr/>
        </p:nvSpPr>
        <p:spPr>
          <a:xfrm>
            <a:off x="13915826" y="5787686"/>
            <a:ext cx="637505" cy="5795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prstClr val="white"/>
              </a:solidFill>
            </a:endParaRPr>
          </a:p>
        </p:txBody>
      </p:sp>
      <p:sp>
        <p:nvSpPr>
          <p:cNvPr id="22" name="Oval 21"/>
          <p:cNvSpPr/>
          <p:nvPr/>
        </p:nvSpPr>
        <p:spPr>
          <a:xfrm>
            <a:off x="13556621" y="4731988"/>
            <a:ext cx="637505" cy="5795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prstClr val="white"/>
              </a:solidFill>
            </a:endParaRPr>
          </a:p>
        </p:txBody>
      </p:sp>
      <p:sp>
        <p:nvSpPr>
          <p:cNvPr id="23" name="Oval 22"/>
          <p:cNvSpPr/>
          <p:nvPr/>
        </p:nvSpPr>
        <p:spPr>
          <a:xfrm>
            <a:off x="11945147" y="6110629"/>
            <a:ext cx="637505" cy="5795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prstClr val="white"/>
              </a:solidFill>
            </a:endParaRPr>
          </a:p>
        </p:txBody>
      </p:sp>
      <p:sp>
        <p:nvSpPr>
          <p:cNvPr id="24" name="Oval 23"/>
          <p:cNvSpPr/>
          <p:nvPr/>
        </p:nvSpPr>
        <p:spPr>
          <a:xfrm>
            <a:off x="12492506" y="5325237"/>
            <a:ext cx="637505" cy="5795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prstClr val="white"/>
              </a:solidFill>
            </a:endParaRPr>
          </a:p>
        </p:txBody>
      </p:sp>
      <p:sp>
        <p:nvSpPr>
          <p:cNvPr id="25" name="Oval 24"/>
          <p:cNvSpPr/>
          <p:nvPr/>
        </p:nvSpPr>
        <p:spPr>
          <a:xfrm>
            <a:off x="11025921" y="5592042"/>
            <a:ext cx="637505" cy="5795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prstClr val="white"/>
              </a:solidFill>
            </a:endParaRPr>
          </a:p>
        </p:txBody>
      </p:sp>
      <p:sp>
        <p:nvSpPr>
          <p:cNvPr id="26" name="Oval 25"/>
          <p:cNvSpPr/>
          <p:nvPr/>
        </p:nvSpPr>
        <p:spPr>
          <a:xfrm>
            <a:off x="12173753" y="7069123"/>
            <a:ext cx="637505" cy="5795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prstClr val="white"/>
              </a:solidFill>
            </a:endParaRPr>
          </a:p>
        </p:txBody>
      </p:sp>
      <p:cxnSp>
        <p:nvCxnSpPr>
          <p:cNvPr id="28" name="Straight Connector 27"/>
          <p:cNvCxnSpPr/>
          <p:nvPr/>
        </p:nvCxnSpPr>
        <p:spPr>
          <a:xfrm flipH="1">
            <a:off x="4533378" y="4763035"/>
            <a:ext cx="415325" cy="889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801931" y="5649287"/>
            <a:ext cx="6143216" cy="791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519147" y="2402967"/>
            <a:ext cx="2859111" cy="1323439"/>
          </a:xfrm>
          <a:prstGeom prst="rect">
            <a:avLst/>
          </a:prstGeom>
          <a:no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Fusion Centre F1</a:t>
            </a:r>
          </a:p>
        </p:txBody>
      </p:sp>
      <p:sp>
        <p:nvSpPr>
          <p:cNvPr id="41" name="TextBox 40"/>
          <p:cNvSpPr txBox="1"/>
          <p:nvPr/>
        </p:nvSpPr>
        <p:spPr>
          <a:xfrm>
            <a:off x="11535793" y="2454316"/>
            <a:ext cx="2815703" cy="1323439"/>
          </a:xfrm>
          <a:prstGeom prst="rect">
            <a:avLst/>
          </a:prstGeom>
          <a:no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Fusion Centre F2</a:t>
            </a:r>
          </a:p>
        </p:txBody>
      </p:sp>
      <p:sp>
        <p:nvSpPr>
          <p:cNvPr id="42" name="TextBox 41"/>
          <p:cNvSpPr txBox="1"/>
          <p:nvPr/>
        </p:nvSpPr>
        <p:spPr>
          <a:xfrm>
            <a:off x="4275787" y="5622838"/>
            <a:ext cx="502269" cy="507831"/>
          </a:xfrm>
          <a:prstGeom prst="rect">
            <a:avLst/>
          </a:prstGeom>
          <a:noFill/>
        </p:spPr>
        <p:txBody>
          <a:bodyPr wrap="square" rtlCol="0">
            <a:spAutoFit/>
          </a:bodyPr>
          <a:lstStyle/>
          <a:p>
            <a:r>
              <a:rPr lang="en-US" sz="2700" dirty="0">
                <a:solidFill>
                  <a:prstClr val="black"/>
                </a:solidFill>
              </a:rPr>
              <a:t>S</a:t>
            </a:r>
          </a:p>
        </p:txBody>
      </p:sp>
      <p:sp>
        <p:nvSpPr>
          <p:cNvPr id="44" name="TextBox 43"/>
          <p:cNvSpPr txBox="1"/>
          <p:nvPr/>
        </p:nvSpPr>
        <p:spPr>
          <a:xfrm>
            <a:off x="4871434" y="4262736"/>
            <a:ext cx="397866" cy="507831"/>
          </a:xfrm>
          <a:prstGeom prst="rect">
            <a:avLst/>
          </a:prstGeom>
          <a:noFill/>
        </p:spPr>
        <p:txBody>
          <a:bodyPr wrap="none" rtlCol="0">
            <a:spAutoFit/>
          </a:bodyPr>
          <a:lstStyle/>
          <a:p>
            <a:r>
              <a:rPr lang="en-US" sz="2700" dirty="0">
                <a:solidFill>
                  <a:prstClr val="black"/>
                </a:solidFill>
              </a:rPr>
              <a:t>D</a:t>
            </a:r>
          </a:p>
        </p:txBody>
      </p:sp>
      <p:sp>
        <p:nvSpPr>
          <p:cNvPr id="45" name="TextBox 44"/>
          <p:cNvSpPr txBox="1"/>
          <p:nvPr/>
        </p:nvSpPr>
        <p:spPr>
          <a:xfrm>
            <a:off x="5265325" y="5302524"/>
            <a:ext cx="343364" cy="507831"/>
          </a:xfrm>
          <a:prstGeom prst="rect">
            <a:avLst/>
          </a:prstGeom>
          <a:noFill/>
        </p:spPr>
        <p:txBody>
          <a:bodyPr wrap="none" rtlCol="0">
            <a:spAutoFit/>
          </a:bodyPr>
          <a:lstStyle/>
          <a:p>
            <a:r>
              <a:rPr lang="en-US" sz="2700" dirty="0">
                <a:solidFill>
                  <a:prstClr val="black"/>
                </a:solidFill>
              </a:rPr>
              <a:t>S</a:t>
            </a:r>
          </a:p>
        </p:txBody>
      </p:sp>
      <p:sp>
        <p:nvSpPr>
          <p:cNvPr id="47" name="TextBox 46"/>
          <p:cNvSpPr txBox="1"/>
          <p:nvPr/>
        </p:nvSpPr>
        <p:spPr>
          <a:xfrm>
            <a:off x="12046056" y="6113322"/>
            <a:ext cx="404793" cy="507831"/>
          </a:xfrm>
          <a:prstGeom prst="rect">
            <a:avLst/>
          </a:prstGeom>
          <a:noFill/>
        </p:spPr>
        <p:txBody>
          <a:bodyPr wrap="square" rtlCol="0">
            <a:spAutoFit/>
          </a:bodyPr>
          <a:lstStyle/>
          <a:p>
            <a:r>
              <a:rPr lang="en-US" sz="2700" dirty="0">
                <a:solidFill>
                  <a:prstClr val="black"/>
                </a:solidFill>
              </a:rPr>
              <a:t>D</a:t>
            </a:r>
          </a:p>
        </p:txBody>
      </p:sp>
      <p:sp>
        <p:nvSpPr>
          <p:cNvPr id="49" name="Rectangle 48"/>
          <p:cNvSpPr/>
          <p:nvPr/>
        </p:nvSpPr>
        <p:spPr>
          <a:xfrm>
            <a:off x="13442325" y="8466185"/>
            <a:ext cx="3965102" cy="1117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prstClr val="white"/>
              </a:solidFill>
            </a:endParaRPr>
          </a:p>
        </p:txBody>
      </p:sp>
      <p:sp>
        <p:nvSpPr>
          <p:cNvPr id="56" name="TextBox 55"/>
          <p:cNvSpPr txBox="1"/>
          <p:nvPr/>
        </p:nvSpPr>
        <p:spPr>
          <a:xfrm>
            <a:off x="14747447" y="8533522"/>
            <a:ext cx="2946452" cy="507831"/>
          </a:xfrm>
          <a:prstGeom prst="rect">
            <a:avLst/>
          </a:prstGeom>
          <a:noFill/>
        </p:spPr>
        <p:txBody>
          <a:bodyPr wrap="square" rtlCol="0">
            <a:spAutoFit/>
          </a:bodyPr>
          <a:lstStyle/>
          <a:p>
            <a:r>
              <a:rPr lang="en-US" sz="2700" dirty="0">
                <a:solidFill>
                  <a:prstClr val="white"/>
                </a:solidFill>
              </a:rPr>
              <a:t>Local Pollination</a:t>
            </a:r>
          </a:p>
        </p:txBody>
      </p:sp>
      <p:sp>
        <p:nvSpPr>
          <p:cNvPr id="65" name="TextBox 64"/>
          <p:cNvSpPr txBox="1"/>
          <p:nvPr/>
        </p:nvSpPr>
        <p:spPr>
          <a:xfrm>
            <a:off x="14747447" y="9035974"/>
            <a:ext cx="2978732" cy="507831"/>
          </a:xfrm>
          <a:prstGeom prst="rect">
            <a:avLst/>
          </a:prstGeom>
          <a:noFill/>
        </p:spPr>
        <p:txBody>
          <a:bodyPr wrap="square" rtlCol="0">
            <a:spAutoFit/>
          </a:bodyPr>
          <a:lstStyle/>
          <a:p>
            <a:r>
              <a:rPr lang="en-US" sz="2700" dirty="0">
                <a:solidFill>
                  <a:prstClr val="black"/>
                </a:solidFill>
              </a:rPr>
              <a:t>Global Pollination</a:t>
            </a:r>
          </a:p>
        </p:txBody>
      </p:sp>
      <p:sp>
        <p:nvSpPr>
          <p:cNvPr id="2" name="TextBox 1"/>
          <p:cNvSpPr txBox="1"/>
          <p:nvPr/>
        </p:nvSpPr>
        <p:spPr>
          <a:xfrm>
            <a:off x="1981200" y="640485"/>
            <a:ext cx="13030200" cy="2308324"/>
          </a:xfrm>
          <a:prstGeom prst="rect">
            <a:avLst/>
          </a:prstGeom>
          <a:noFill/>
        </p:spPr>
        <p:txBody>
          <a:bodyPr wrap="square" rtlCol="0">
            <a:spAutoFit/>
          </a:bodyPr>
          <a:lstStyle/>
          <a:p>
            <a:pPr algn="ctr"/>
            <a:r>
              <a:rPr lang="en-US" sz="7200" dirty="0">
                <a:solidFill>
                  <a:schemeClr val="bg1"/>
                </a:solidFill>
                <a:latin typeface="Times New Roman" panose="02020603050405020304" pitchFamily="18" charset="0"/>
                <a:cs typeface="Times New Roman" panose="02020603050405020304" pitchFamily="18" charset="0"/>
              </a:rPr>
              <a:t>VISUALIZATION OF</a:t>
            </a:r>
          </a:p>
          <a:p>
            <a:pPr algn="ctr"/>
            <a:r>
              <a:rPr lang="en-US" sz="7200" dirty="0">
                <a:solidFill>
                  <a:schemeClr val="bg1"/>
                </a:solidFill>
                <a:latin typeface="Times New Roman" panose="02020603050405020304" pitchFamily="18" charset="0"/>
                <a:cs typeface="Times New Roman" panose="02020603050405020304" pitchFamily="18" charset="0"/>
              </a:rPr>
              <a:t> FPA</a:t>
            </a:r>
            <a:endParaRPr lang="en-IN" sz="7200" dirty="0">
              <a:solidFill>
                <a:schemeClr val="bg1"/>
              </a:solidFill>
              <a:latin typeface="Times New Roman" panose="02020603050405020304" pitchFamily="18" charset="0"/>
              <a:cs typeface="Times New Roman" panose="02020603050405020304" pitchFamily="18" charset="0"/>
            </a:endParaRPr>
          </a:p>
        </p:txBody>
      </p:sp>
      <p:cxnSp>
        <p:nvCxnSpPr>
          <p:cNvPr id="29" name="Straight Connector 28"/>
          <p:cNvCxnSpPr/>
          <p:nvPr/>
        </p:nvCxnSpPr>
        <p:spPr>
          <a:xfrm flipH="1">
            <a:off x="13893080" y="8787437"/>
            <a:ext cx="4893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13893080" y="9273921"/>
            <a:ext cx="4927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Freeform 2"/>
          <p:cNvSpPr/>
          <p:nvPr/>
        </p:nvSpPr>
        <p:spPr>
          <a:xfrm rot="14443558">
            <a:off x="14254192" y="-4063466"/>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0" name="Freeform 2"/>
          <p:cNvSpPr/>
          <p:nvPr/>
        </p:nvSpPr>
        <p:spPr>
          <a:xfrm rot="2548855">
            <a:off x="-3545195" y="701610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Tree>
    <p:extLst>
      <p:ext uri="{BB962C8B-B14F-4D97-AF65-F5344CB8AC3E}">
        <p14:creationId xmlns:p14="http://schemas.microsoft.com/office/powerpoint/2010/main" val="368025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circle(in)">
                                      <p:cBhvr>
                                        <p:cTn id="20" dur="2000"/>
                                        <p:tgtEl>
                                          <p:spTgt spid="12"/>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circle(in)">
                                      <p:cBhvr>
                                        <p:cTn id="23" dur="2000"/>
                                        <p:tgtEl>
                                          <p:spTgt spid="17"/>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circle(in)">
                                      <p:cBhvr>
                                        <p:cTn id="26" dur="2000"/>
                                        <p:tgtEl>
                                          <p:spTgt spid="13"/>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circle(in)">
                                      <p:cBhvr>
                                        <p:cTn id="29" dur="2000"/>
                                        <p:tgtEl>
                                          <p:spTgt spid="11"/>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circle(in)">
                                      <p:cBhvr>
                                        <p:cTn id="32" dur="2000"/>
                                        <p:tgtEl>
                                          <p:spTgt spid="8"/>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circle(in)">
                                      <p:cBhvr>
                                        <p:cTn id="35" dur="2000"/>
                                        <p:tgtEl>
                                          <p:spTgt spid="16"/>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circle(in)">
                                      <p:cBhvr>
                                        <p:cTn id="38" dur="2000"/>
                                        <p:tgtEl>
                                          <p:spTgt spid="15"/>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circle(in)">
                                      <p:cBhvr>
                                        <p:cTn id="41" dur="20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1000"/>
                                        <p:tgtEl>
                                          <p:spTgt spid="44"/>
                                        </p:tgtEl>
                                      </p:cBhvr>
                                    </p:animEffect>
                                    <p:anim calcmode="lin" valueType="num">
                                      <p:cBhvr>
                                        <p:cTn id="47" dur="1000" fill="hold"/>
                                        <p:tgtEl>
                                          <p:spTgt spid="44"/>
                                        </p:tgtEl>
                                        <p:attrNameLst>
                                          <p:attrName>ppt_x</p:attrName>
                                        </p:attrNameLst>
                                      </p:cBhvr>
                                      <p:tavLst>
                                        <p:tav tm="0">
                                          <p:val>
                                            <p:strVal val="#ppt_x"/>
                                          </p:val>
                                        </p:tav>
                                        <p:tav tm="100000">
                                          <p:val>
                                            <p:strVal val="#ppt_x"/>
                                          </p:val>
                                        </p:tav>
                                      </p:tavLst>
                                    </p:anim>
                                    <p:anim calcmode="lin" valueType="num">
                                      <p:cBhvr>
                                        <p:cTn id="48"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1000"/>
                                        <p:tgtEl>
                                          <p:spTgt spid="42"/>
                                        </p:tgtEl>
                                      </p:cBhvr>
                                    </p:animEffect>
                                    <p:anim calcmode="lin" valueType="num">
                                      <p:cBhvr>
                                        <p:cTn id="54" dur="1000" fill="hold"/>
                                        <p:tgtEl>
                                          <p:spTgt spid="42"/>
                                        </p:tgtEl>
                                        <p:attrNameLst>
                                          <p:attrName>ppt_x</p:attrName>
                                        </p:attrNameLst>
                                      </p:cBhvr>
                                      <p:tavLst>
                                        <p:tav tm="0">
                                          <p:val>
                                            <p:strVal val="#ppt_x"/>
                                          </p:val>
                                        </p:tav>
                                        <p:tav tm="100000">
                                          <p:val>
                                            <p:strVal val="#ppt_x"/>
                                          </p:val>
                                        </p:tav>
                                      </p:tavLst>
                                    </p:anim>
                                    <p:anim calcmode="lin" valueType="num">
                                      <p:cBhvr>
                                        <p:cTn id="55"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anim calcmode="lin" valueType="num">
                                      <p:cBhvr>
                                        <p:cTn id="61" dur="1000" fill="hold"/>
                                        <p:tgtEl>
                                          <p:spTgt spid="45"/>
                                        </p:tgtEl>
                                        <p:attrNameLst>
                                          <p:attrName>ppt_x</p:attrName>
                                        </p:attrNameLst>
                                      </p:cBhvr>
                                      <p:tavLst>
                                        <p:tav tm="0">
                                          <p:val>
                                            <p:strVal val="#ppt_x"/>
                                          </p:val>
                                        </p:tav>
                                        <p:tav tm="100000">
                                          <p:val>
                                            <p:strVal val="#ppt_x"/>
                                          </p:val>
                                        </p:tav>
                                      </p:tavLst>
                                    </p:anim>
                                    <p:anim calcmode="lin" valueType="num">
                                      <p:cBhvr>
                                        <p:cTn id="6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down)">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grpId="0"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circle(in)">
                                      <p:cBhvr>
                                        <p:cTn id="72" dur="2000"/>
                                        <p:tgtEl>
                                          <p:spTgt spid="19"/>
                                        </p:tgtEl>
                                      </p:cBhvr>
                                    </p:animEffect>
                                  </p:childTnLst>
                                </p:cTn>
                              </p:par>
                              <p:par>
                                <p:cTn id="73" presetID="6" presetClass="entr" presetSubtype="16"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circle(in)">
                                      <p:cBhvr>
                                        <p:cTn id="75" dur="2000"/>
                                        <p:tgtEl>
                                          <p:spTgt spid="18"/>
                                        </p:tgtEl>
                                      </p:cBhvr>
                                    </p:animEffect>
                                  </p:childTnLst>
                                </p:cTn>
                              </p:par>
                              <p:par>
                                <p:cTn id="76" presetID="6" presetClass="entr" presetSubtype="16"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circle(in)">
                                      <p:cBhvr>
                                        <p:cTn id="78" dur="2000"/>
                                        <p:tgtEl>
                                          <p:spTgt spid="22"/>
                                        </p:tgtEl>
                                      </p:cBhvr>
                                    </p:animEffect>
                                  </p:childTnLst>
                                </p:cTn>
                              </p:par>
                              <p:par>
                                <p:cTn id="79" presetID="6" presetClass="entr" presetSubtype="16" fill="hold" grpId="0" nodeType="with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circle(in)">
                                      <p:cBhvr>
                                        <p:cTn id="81" dur="2000"/>
                                        <p:tgtEl>
                                          <p:spTgt spid="25"/>
                                        </p:tgtEl>
                                      </p:cBhvr>
                                    </p:animEffect>
                                  </p:childTnLst>
                                </p:cTn>
                              </p:par>
                              <p:par>
                                <p:cTn id="82" presetID="6" presetClass="entr" presetSubtype="16" fill="hold" grpId="0" nodeType="with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circle(in)">
                                      <p:cBhvr>
                                        <p:cTn id="84" dur="2000"/>
                                        <p:tgtEl>
                                          <p:spTgt spid="24"/>
                                        </p:tgtEl>
                                      </p:cBhvr>
                                    </p:animEffect>
                                  </p:childTnLst>
                                </p:cTn>
                              </p:par>
                              <p:par>
                                <p:cTn id="85" presetID="6" presetClass="entr" presetSubtype="16"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circle(in)">
                                      <p:cBhvr>
                                        <p:cTn id="87" dur="2000"/>
                                        <p:tgtEl>
                                          <p:spTgt spid="21"/>
                                        </p:tgtEl>
                                      </p:cBhvr>
                                    </p:animEffect>
                                  </p:childTnLst>
                                </p:cTn>
                              </p:par>
                              <p:par>
                                <p:cTn id="88" presetID="6" presetClass="entr" presetSubtype="16" fill="hold" grpId="0" nodeType="with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circle(in)">
                                      <p:cBhvr>
                                        <p:cTn id="90" dur="2000"/>
                                        <p:tgtEl>
                                          <p:spTgt spid="23"/>
                                        </p:tgtEl>
                                      </p:cBhvr>
                                    </p:animEffect>
                                  </p:childTnLst>
                                </p:cTn>
                              </p:par>
                              <p:par>
                                <p:cTn id="91" presetID="6" presetClass="entr" presetSubtype="16"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circle(in)">
                                      <p:cBhvr>
                                        <p:cTn id="93" dur="2000"/>
                                        <p:tgtEl>
                                          <p:spTgt spid="20"/>
                                        </p:tgtEl>
                                      </p:cBhvr>
                                    </p:animEffect>
                                  </p:childTnLst>
                                </p:cTn>
                              </p:par>
                              <p:par>
                                <p:cTn id="94" presetID="6" presetClass="entr" presetSubtype="16" fill="hold" grpId="0" nodeType="withEffect">
                                  <p:stCondLst>
                                    <p:cond delay="0"/>
                                  </p:stCondLst>
                                  <p:childTnLst>
                                    <p:set>
                                      <p:cBhvr>
                                        <p:cTn id="95" dur="1" fill="hold">
                                          <p:stCondLst>
                                            <p:cond delay="0"/>
                                          </p:stCondLst>
                                        </p:cTn>
                                        <p:tgtEl>
                                          <p:spTgt spid="26"/>
                                        </p:tgtEl>
                                        <p:attrNameLst>
                                          <p:attrName>style.visibility</p:attrName>
                                        </p:attrNameLst>
                                      </p:cBhvr>
                                      <p:to>
                                        <p:strVal val="visible"/>
                                      </p:to>
                                    </p:set>
                                    <p:animEffect transition="in" filter="circle(in)">
                                      <p:cBhvr>
                                        <p:cTn id="96" dur="2000"/>
                                        <p:tgtEl>
                                          <p:spTgt spid="26"/>
                                        </p:tgtEl>
                                      </p:cBhvr>
                                    </p:animEffect>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fade">
                                      <p:cBhvr>
                                        <p:cTn id="101" dur="1000"/>
                                        <p:tgtEl>
                                          <p:spTgt spid="47"/>
                                        </p:tgtEl>
                                      </p:cBhvr>
                                    </p:animEffect>
                                    <p:anim calcmode="lin" valueType="num">
                                      <p:cBhvr>
                                        <p:cTn id="102" dur="1000" fill="hold"/>
                                        <p:tgtEl>
                                          <p:spTgt spid="47"/>
                                        </p:tgtEl>
                                        <p:attrNameLst>
                                          <p:attrName>ppt_x</p:attrName>
                                        </p:attrNameLst>
                                      </p:cBhvr>
                                      <p:tavLst>
                                        <p:tav tm="0">
                                          <p:val>
                                            <p:strVal val="#ppt_x"/>
                                          </p:val>
                                        </p:tav>
                                        <p:tav tm="100000">
                                          <p:val>
                                            <p:strVal val="#ppt_x"/>
                                          </p:val>
                                        </p:tav>
                                      </p:tavLst>
                                    </p:anim>
                                    <p:anim calcmode="lin" valueType="num">
                                      <p:cBhvr>
                                        <p:cTn id="10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31"/>
                                        </p:tgtEl>
                                        <p:attrNameLst>
                                          <p:attrName>style.visibility</p:attrName>
                                        </p:attrNameLst>
                                      </p:cBhvr>
                                      <p:to>
                                        <p:strVal val="visible"/>
                                      </p:to>
                                    </p:set>
                                    <p:animEffect transition="in" filter="wipe(up)">
                                      <p:cBhvr>
                                        <p:cTn id="10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42" grpId="0"/>
      <p:bldP spid="44" grpId="0"/>
      <p:bldP spid="45" grpId="0"/>
      <p:bldP spid="4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797</TotalTime>
  <Words>1360</Words>
  <Application>Microsoft Office PowerPoint</Application>
  <PresentationFormat>Custom</PresentationFormat>
  <Paragraphs>152</Paragraphs>
  <Slides>21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Calibri</vt:lpstr>
      <vt:lpstr>Times New Roman</vt:lpstr>
      <vt:lpstr>Times New Roman Bold</vt:lpstr>
      <vt:lpstr>Arial</vt:lpstr>
      <vt:lpstr>Calibri Light</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Professional Geometric Business Project Presentation </dc:title>
  <cp:lastModifiedBy>Microsoft account</cp:lastModifiedBy>
  <cp:revision>91</cp:revision>
  <dcterms:created xsi:type="dcterms:W3CDTF">2006-08-16T00:00:00Z</dcterms:created>
  <dcterms:modified xsi:type="dcterms:W3CDTF">2024-05-03T05:23:03Z</dcterms:modified>
  <dc:identifier>DAF6N3POMl0</dc:identifier>
</cp:coreProperties>
</file>